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olors1.xml" ContentType="application/vnd.ms-office.chartcolorstyle+xml"/>
  <Override PartName="/ppt/charts/style1.xml" ContentType="application/vnd.ms-office.chartstyle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343" r:id="rId3"/>
    <p:sldId id="705" r:id="rId5"/>
    <p:sldId id="519" r:id="rId6"/>
    <p:sldId id="678" r:id="rId7"/>
    <p:sldId id="679" r:id="rId8"/>
    <p:sldId id="680" r:id="rId9"/>
    <p:sldId id="686" r:id="rId10"/>
    <p:sldId id="687" r:id="rId11"/>
    <p:sldId id="688" r:id="rId12"/>
    <p:sldId id="721" r:id="rId13"/>
    <p:sldId id="720" r:id="rId14"/>
    <p:sldId id="690" r:id="rId15"/>
    <p:sldId id="692" r:id="rId16"/>
    <p:sldId id="694" r:id="rId17"/>
    <p:sldId id="696" r:id="rId18"/>
    <p:sldId id="698" r:id="rId19"/>
    <p:sldId id="699" r:id="rId20"/>
    <p:sldId id="700" r:id="rId21"/>
    <p:sldId id="702" r:id="rId22"/>
    <p:sldId id="724" r:id="rId23"/>
    <p:sldId id="701" r:id="rId24"/>
    <p:sldId id="707" r:id="rId25"/>
    <p:sldId id="726" r:id="rId26"/>
    <p:sldId id="725" r:id="rId27"/>
    <p:sldId id="714" r:id="rId28"/>
    <p:sldId id="728" r:id="rId29"/>
    <p:sldId id="713" r:id="rId30"/>
    <p:sldId id="732" r:id="rId31"/>
    <p:sldId id="733" r:id="rId32"/>
    <p:sldId id="734" r:id="rId33"/>
    <p:sldId id="740" r:id="rId34"/>
    <p:sldId id="743" r:id="rId35"/>
    <p:sldId id="741" r:id="rId36"/>
    <p:sldId id="738" r:id="rId37"/>
    <p:sldId id="746" r:id="rId38"/>
    <p:sldId id="752" r:id="rId39"/>
    <p:sldId id="753" r:id="rId40"/>
    <p:sldId id="754" r:id="rId41"/>
    <p:sldId id="755" r:id="rId42"/>
    <p:sldId id="761" r:id="rId43"/>
    <p:sldId id="756" r:id="rId44"/>
    <p:sldId id="759" r:id="rId45"/>
    <p:sldId id="765" r:id="rId46"/>
    <p:sldId id="770" r:id="rId47"/>
    <p:sldId id="771" r:id="rId48"/>
    <p:sldId id="775" r:id="rId49"/>
    <p:sldId id="774" r:id="rId50"/>
    <p:sldId id="780" r:id="rId51"/>
    <p:sldId id="777" r:id="rId52"/>
    <p:sldId id="778" r:id="rId53"/>
    <p:sldId id="716" r:id="rId54"/>
    <p:sldId id="719" r:id="rId55"/>
    <p:sldId id="592" r:id="rId56"/>
    <p:sldId id="629" r:id="rId57"/>
    <p:sldId id="628" r:id="rId58"/>
    <p:sldId id="630" r:id="rId59"/>
    <p:sldId id="593" r:id="rId60"/>
    <p:sldId id="662" r:id="rId61"/>
    <p:sldId id="664" r:id="rId62"/>
    <p:sldId id="670" r:id="rId63"/>
    <p:sldId id="666" r:id="rId64"/>
    <p:sldId id="566" r:id="rId65"/>
    <p:sldId id="567" r:id="rId66"/>
    <p:sldId id="632" r:id="rId67"/>
    <p:sldId id="571" r:id="rId68"/>
    <p:sldId id="672" r:id="rId69"/>
    <p:sldId id="674" r:id="rId7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" initials="A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4" autoAdjust="0"/>
    <p:restoredTop sz="94660"/>
  </p:normalViewPr>
  <p:slideViewPr>
    <p:cSldViewPr snapToGrid="0">
      <p:cViewPr varScale="1">
        <p:scale>
          <a:sx n="151" d="100"/>
          <a:sy n="151" d="100"/>
        </p:scale>
        <p:origin x="624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4" Type="http://schemas.openxmlformats.org/officeDocument/2006/relationships/commentAuthors" Target="commentAuthors.xml"/><Relationship Id="rId73" Type="http://schemas.openxmlformats.org/officeDocument/2006/relationships/tableStyles" Target="tableStyles.xml"/><Relationship Id="rId72" Type="http://schemas.openxmlformats.org/officeDocument/2006/relationships/viewProps" Target="viewProps.xml"/><Relationship Id="rId71" Type="http://schemas.openxmlformats.org/officeDocument/2006/relationships/presProps" Target="presProps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oleObject" Target="file:///C:\Users\nahue\Downloads\PROYECT%20OREN\outcomes\PLOT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 defTabSz="914400">
              <a:defRPr lang="en-GB" sz="1400" b="1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en-GB" b="1"/>
              <a:t>DIAMETER UM</a:t>
            </a:r>
            <a:endParaRPr lang="en-US" altLang="en-GB" b="1"/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[PLOT.xlsx]Sheet1!$C$15</c:f>
              <c:strCache>
                <c:ptCount val="1"/>
                <c:pt idx="0">
                  <c:v>AVERAGE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en-GB" sz="10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errBars>
            <c:errDir val="y"/>
            <c:errBarType val="both"/>
            <c:errValType val="cust"/>
            <c:noEndCap val="0"/>
            <c:plus>
              <c:numRef>
                <c:f>[PLOT.xlsx]Sheet1!$D$16:$D$20</c:f>
                <c:numCache>
                  <c:formatCode>General</c:formatCode>
                  <c:ptCount val="5"/>
                  <c:pt idx="0">
                    <c:v>0.030512127</c:v>
                  </c:pt>
                  <c:pt idx="1">
                    <c:v>0.0909732646713088</c:v>
                  </c:pt>
                  <c:pt idx="2">
                    <c:v>0.0738089060917923</c:v>
                  </c:pt>
                  <c:pt idx="3">
                    <c:v>0.0692155058240956</c:v>
                  </c:pt>
                  <c:pt idx="4">
                    <c:v>0.095538252</c:v>
                  </c:pt>
                </c:numCache>
              </c:numRef>
            </c:plus>
            <c:minus>
              <c:numRef>
                <c:f>[PLOT.xlsx]Sheet1!$D$16:$D$20</c:f>
                <c:numCache>
                  <c:formatCode>General</c:formatCode>
                  <c:ptCount val="5"/>
                  <c:pt idx="0">
                    <c:v>0.030512127</c:v>
                  </c:pt>
                  <c:pt idx="1">
                    <c:v>0.0909732646713088</c:v>
                  </c:pt>
                  <c:pt idx="2">
                    <c:v>0.0738089060917923</c:v>
                  </c:pt>
                  <c:pt idx="3">
                    <c:v>0.0692155058240956</c:v>
                  </c:pt>
                  <c:pt idx="4">
                    <c:v>0.095538252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[PLOT.xlsx]Sheet1!$B$16:$B$20</c:f>
              <c:strCache>
                <c:ptCount val="5"/>
                <c:pt idx="0">
                  <c:v>L</c:v>
                </c:pt>
                <c:pt idx="1">
                  <c:v>0</c:v>
                </c:pt>
                <c:pt idx="2">
                  <c:v>4</c:v>
                </c:pt>
                <c:pt idx="3">
                  <c:v>6</c:v>
                </c:pt>
                <c:pt idx="4">
                  <c:v>12</c:v>
                </c:pt>
              </c:strCache>
            </c:strRef>
          </c:cat>
          <c:val>
            <c:numRef>
              <c:f>[PLOT.xlsx]Sheet1!$C$16:$C$20</c:f>
              <c:numCache>
                <c:formatCode>General</c:formatCode>
                <c:ptCount val="5"/>
                <c:pt idx="0">
                  <c:v>0.276679799</c:v>
                </c:pt>
                <c:pt idx="1">
                  <c:v>0.579984273374503</c:v>
                </c:pt>
                <c:pt idx="2">
                  <c:v>0.586702756498495</c:v>
                </c:pt>
                <c:pt idx="3">
                  <c:v>0.430978379206508</c:v>
                </c:pt>
                <c:pt idx="4">
                  <c:v>0.53659999</c:v>
                </c:pt>
              </c:numCache>
            </c:numRef>
          </c:val>
          <c:smooth val="0"/>
        </c:ser>
        <c:dLbls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625645186"/>
        <c:axId val="710786998"/>
      </c:lineChart>
      <c:catAx>
        <c:axId val="625645186"/>
        <c:scaling>
          <c:orientation val="minMax"/>
        </c:scaling>
        <c:delete val="0"/>
        <c:axPos val="b"/>
        <c:title>
          <c:tx>
            <c:rich>
              <a:bodyPr rot="0" spcFirstLastPara="0" vertOverflow="ellipsis" vert="horz" wrap="square" anchor="ctr" anchorCtr="1"/>
              <a:lstStyle/>
              <a:p>
                <a:pPr defTabSz="914400">
                  <a:defRPr lang="en-GB" sz="10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en-GB" b="1"/>
                  <a:t>TIME</a:t>
                </a:r>
                <a:endParaRPr lang="en-US" altLang="en-GB" b="1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en-GB"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710786998"/>
        <c:crosses val="autoZero"/>
        <c:auto val="1"/>
        <c:lblAlgn val="ctr"/>
        <c:lblOffset val="100"/>
        <c:noMultiLvlLbl val="0"/>
      </c:catAx>
      <c:valAx>
        <c:axId val="71078699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02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0" vertOverflow="ellipsis" vert="horz" wrap="square" anchor="ctr" anchorCtr="1"/>
              <a:lstStyle/>
              <a:p>
                <a:pPr defTabSz="914400">
                  <a:defRPr lang="en-GB" sz="10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en-GB" b="1"/>
                  <a:t>DIAMETER UM</a:t>
                </a:r>
                <a:endParaRPr lang="en-US" altLang="en-GB" b="1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en-GB"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62564518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0"/>
        <c:txPr>
          <a:bodyPr rot="0" spcFirstLastPara="0" vertOverflow="ellipsis" vert="horz" wrap="square" anchor="ctr" anchorCtr="1"/>
          <a:lstStyle/>
          <a:p>
            <a:pPr>
              <a:defRPr lang="en-GB"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</c:legendEntry>
      <c:legendEntry>
        <c:idx val="1"/>
        <c:txPr>
          <a:bodyPr rot="0" spcFirstLastPara="0" vertOverflow="ellipsis" vert="horz" wrap="square" anchor="ctr" anchorCtr="1"/>
          <a:lstStyle/>
          <a:p>
            <a:pPr>
              <a:defRPr lang="en-GB"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</c:legendEntry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en-GB" sz="9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  <c:extLst>
      <c:ext uri="{0b15fc19-7d7d-44ad-8c2d-2c3a37ce22c3}">
        <chartProps xmlns="https://web.wps.cn/et/2018/main" chartId="{573fad4a-45ad-4355-9579-9beb9805a197}"/>
      </c:ext>
    </c:extLst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 lang="en-GB" b="1"/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1005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0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0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0">
      <cs:styleClr val="auto"/>
    </cs:fillRef>
    <cs:effectRef idx="0"/>
    <cs:fontRef idx="minor">
      <a:schemeClr val="dk1"/>
    </cs:fontRef>
    <cs:spPr>
      <a:ln w="28575" cap="rnd">
        <a:solidFill>
          <a:schemeClr val="phClr"/>
        </a:solidFill>
        <a:round/>
      </a:ln>
      <a:effectLst/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dk1"/>
    </cs:fontRef>
    <cs:spPr>
      <a:ln w="9525">
        <a:solidFill>
          <a:schemeClr val="phClr"/>
        </a:solidFill>
      </a:ln>
      <a:effectLst/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02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75000"/>
        <a:lumOff val="25000"/>
      </a:schemeClr>
    </cs:fontRef>
    <cs:defRPr sz="1400" b="1" kern="120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en-GB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en-GB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en-GB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en-GB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en-GB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05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24417" y="3717925"/>
            <a:ext cx="10943167" cy="1082675"/>
          </a:xfrm>
        </p:spPr>
        <p:txBody>
          <a:bodyPr/>
          <a:lstStyle>
            <a:lvl1pPr algn="r">
              <a:defRPr/>
            </a:lvl1pPr>
          </a:lstStyle>
          <a:p>
            <a:pPr lvl="0"/>
            <a:r>
              <a:rPr lang="en-US" altLang="zh-CN" noProof="0"/>
              <a:t>Click to edit Master title style</a:t>
            </a:r>
            <a:endParaRPr lang="en-US" altLang="zh-CN" noProof="0"/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626533" y="4940300"/>
            <a:ext cx="10949517" cy="981075"/>
          </a:xfrm>
        </p:spPr>
        <p:txBody>
          <a:bodyPr/>
          <a:lstStyle>
            <a:lvl1pPr marL="0" indent="0" algn="r">
              <a:buFontTx/>
              <a:buNone/>
              <a:defRPr/>
            </a:lvl1pPr>
          </a:lstStyle>
          <a:p>
            <a:pPr lvl="0"/>
            <a:r>
              <a:rPr lang="en-US" altLang="zh-CN" noProof="0"/>
              <a:t>Click to edit Master subtitle style</a:t>
            </a:r>
            <a:endParaRPr lang="en-US" altLang="zh-CN" noProof="0"/>
          </a:p>
        </p:txBody>
      </p:sp>
      <p:sp>
        <p:nvSpPr>
          <p:cNvPr id="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fld id="{1E351CED-465B-40B5-ADCE-957C918F227B}" type="datetimeFigureOut">
              <a:rPr lang="en-US" smtClean="0"/>
            </a:fld>
            <a:endParaRPr lang="en-US"/>
          </a:p>
        </p:txBody>
      </p:sp>
      <p:sp>
        <p:nvSpPr>
          <p:cNvPr id="1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1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fld id="{5A33CB2A-1702-4C1D-9CC4-8D472D39F19E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190500"/>
            <a:ext cx="2743200" cy="59372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190500"/>
            <a:ext cx="8026400" cy="59372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3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174750"/>
            <a:ext cx="5384800" cy="4953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174750"/>
            <a:ext cx="5384800" cy="4953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317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0317" y="2505075"/>
            <a:ext cx="5158316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717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7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717" y="987425"/>
            <a:ext cx="6172200" cy="4873625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7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2.jpe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27" name="Rectangle 3"/>
          <p:cNvSpPr>
            <a:spLocks noGrp="1"/>
          </p:cNvSpPr>
          <p:nvPr>
            <p:ph type="title"/>
          </p:nvPr>
        </p:nvSpPr>
        <p:spPr>
          <a:xfrm>
            <a:off x="609600" y="190500"/>
            <a:ext cx="10972800" cy="582613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/>
          <a:p>
            <a:pPr lvl="0"/>
            <a:r>
              <a:rPr lang="en-US" altLang="zh-CN" dirty="0"/>
              <a:t>Click to edit Master title style</a:t>
            </a:r>
            <a:endParaRPr lang="en-US" altLang="zh-CN" dirty="0"/>
          </a:p>
        </p:txBody>
      </p:sp>
      <p:sp>
        <p:nvSpPr>
          <p:cNvPr id="1028" name="Rectangle 4"/>
          <p:cNvSpPr>
            <a:spLocks noGrp="1"/>
          </p:cNvSpPr>
          <p:nvPr>
            <p:ph type="body" idx="1"/>
          </p:nvPr>
        </p:nvSpPr>
        <p:spPr>
          <a:xfrm>
            <a:off x="609600" y="1174750"/>
            <a:ext cx="10972800" cy="49530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en-US" altLang="zh-CN" dirty="0"/>
              <a:t>Click to edit Master text styles</a:t>
            </a:r>
            <a:endParaRPr lang="en-US" altLang="zh-CN" dirty="0"/>
          </a:p>
          <a:p>
            <a:pPr lvl="1"/>
            <a:r>
              <a:rPr lang="en-US" altLang="zh-CN" dirty="0"/>
              <a:t>Second level</a:t>
            </a:r>
            <a:endParaRPr lang="en-US" altLang="zh-CN" dirty="0"/>
          </a:p>
          <a:p>
            <a:pPr lvl="2"/>
            <a:r>
              <a:rPr lang="en-US" altLang="zh-CN" dirty="0"/>
              <a:t>Third level</a:t>
            </a:r>
            <a:endParaRPr lang="en-US" altLang="zh-CN" dirty="0"/>
          </a:p>
          <a:p>
            <a:pPr lvl="3"/>
            <a:r>
              <a:rPr lang="en-US" altLang="zh-CN" dirty="0"/>
              <a:t>Fourth level</a:t>
            </a:r>
            <a:endParaRPr lang="en-US" altLang="zh-CN" dirty="0"/>
          </a:p>
          <a:p>
            <a:pPr lvl="4"/>
            <a:r>
              <a:rPr lang="en-US" altLang="zh-CN" dirty="0"/>
              <a:t>Fifth level</a:t>
            </a:r>
            <a:endParaRPr lang="en-US" altLang="zh-CN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 sz="1400"/>
            </a:lvl1pPr>
          </a:lstStyle>
          <a:p>
            <a:fld id="{1E351CED-465B-40B5-ADCE-957C918F227B}" type="datetimeFigureOut">
              <a:rPr lang="en-US" smtClean="0"/>
            </a:fld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103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>
              <a:defRPr sz="1400"/>
            </a:lvl1pPr>
          </a:lstStyle>
          <a:p>
            <a:fld id="{5A33CB2A-1702-4C1D-9CC4-8D472D39F19E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rtl="0" fontAlgn="base"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2pPr>
      <a:lvl3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3pPr>
      <a:lvl4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4pPr>
      <a:lvl5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7.png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8.png"/><Relationship Id="rId3" Type="http://schemas.openxmlformats.org/officeDocument/2006/relationships/tags" Target="../tags/tag3.xml"/><Relationship Id="rId2" Type="http://schemas.microsoft.com/office/2007/relationships/media" Target="../media/media2.mp4"/><Relationship Id="rId1" Type="http://schemas.openxmlformats.org/officeDocument/2006/relationships/video" Target="../media/media2.mp4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image" Target="../media/image28.png"/><Relationship Id="rId8" Type="http://schemas.openxmlformats.org/officeDocument/2006/relationships/image" Target="../media/image27.png"/><Relationship Id="rId7" Type="http://schemas.openxmlformats.org/officeDocument/2006/relationships/image" Target="../media/image26.png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image" Target="../media/image37.png"/><Relationship Id="rId8" Type="http://schemas.openxmlformats.org/officeDocument/2006/relationships/image" Target="../media/image36.png"/><Relationship Id="rId7" Type="http://schemas.openxmlformats.org/officeDocument/2006/relationships/image" Target="../media/image35.png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5" Type="http://schemas.openxmlformats.org/officeDocument/2006/relationships/slideLayout" Target="../slideLayouts/slideLayout2.xml"/><Relationship Id="rId14" Type="http://schemas.openxmlformats.org/officeDocument/2006/relationships/image" Target="../media/image42.png"/><Relationship Id="rId13" Type="http://schemas.openxmlformats.org/officeDocument/2006/relationships/image" Target="../media/image41.png"/><Relationship Id="rId12" Type="http://schemas.openxmlformats.org/officeDocument/2006/relationships/image" Target="../media/image40.png"/><Relationship Id="rId11" Type="http://schemas.openxmlformats.org/officeDocument/2006/relationships/image" Target="../media/image39.png"/><Relationship Id="rId10" Type="http://schemas.openxmlformats.org/officeDocument/2006/relationships/image" Target="../media/image38.png"/><Relationship Id="rId1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image" Target="../media/image42.png"/><Relationship Id="rId8" Type="http://schemas.openxmlformats.org/officeDocument/2006/relationships/image" Target="../media/image41.png"/><Relationship Id="rId7" Type="http://schemas.openxmlformats.org/officeDocument/2006/relationships/image" Target="../media/image40.png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7" Type="http://schemas.openxmlformats.org/officeDocument/2006/relationships/slideLayout" Target="../slideLayouts/slideLayout2.xml"/><Relationship Id="rId16" Type="http://schemas.openxmlformats.org/officeDocument/2006/relationships/image" Target="../media/image47.png"/><Relationship Id="rId15" Type="http://schemas.openxmlformats.org/officeDocument/2006/relationships/image" Target="../media/image34.png"/><Relationship Id="rId14" Type="http://schemas.openxmlformats.org/officeDocument/2006/relationships/image" Target="../media/image33.png"/><Relationship Id="rId13" Type="http://schemas.openxmlformats.org/officeDocument/2006/relationships/image" Target="../media/image32.png"/><Relationship Id="rId12" Type="http://schemas.openxmlformats.org/officeDocument/2006/relationships/image" Target="../media/image31.png"/><Relationship Id="rId11" Type="http://schemas.openxmlformats.org/officeDocument/2006/relationships/image" Target="../media/image29.png"/><Relationship Id="rId10" Type="http://schemas.openxmlformats.org/officeDocument/2006/relationships/image" Target="../media/image46.png"/><Relationship Id="rId1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image" Target="../media/image48.png"/><Relationship Id="rId8" Type="http://schemas.openxmlformats.org/officeDocument/2006/relationships/image" Target="../media/image28.png"/><Relationship Id="rId7" Type="http://schemas.openxmlformats.org/officeDocument/2006/relationships/image" Target="../media/image27.png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52.png"/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image" Target="../media/image4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53.png"/><Relationship Id="rId3" Type="http://schemas.openxmlformats.org/officeDocument/2006/relationships/tags" Target="../tags/tag5.xml"/><Relationship Id="rId2" Type="http://schemas.microsoft.com/office/2007/relationships/media" Target="../media/media3.mp4"/><Relationship Id="rId1" Type="http://schemas.openxmlformats.org/officeDocument/2006/relationships/video" Target="../media/media3.mp4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4.png"/></Relationships>
</file>

<file path=ppt/slides/_rels/slide25.xml.rels><?xml version="1.0" encoding="UTF-8" standalone="yes"?>
<Relationships xmlns="http://schemas.openxmlformats.org/package/2006/relationships"><Relationship Id="rId9" Type="http://schemas.openxmlformats.org/officeDocument/2006/relationships/image" Target="../media/image63.png"/><Relationship Id="rId8" Type="http://schemas.openxmlformats.org/officeDocument/2006/relationships/image" Target="../media/image62.png"/><Relationship Id="rId7" Type="http://schemas.openxmlformats.org/officeDocument/2006/relationships/image" Target="../media/image61.png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9" Type="http://schemas.openxmlformats.org/officeDocument/2006/relationships/slideLayout" Target="../slideLayouts/slideLayout2.xml"/><Relationship Id="rId18" Type="http://schemas.openxmlformats.org/officeDocument/2006/relationships/image" Target="../media/image72.png"/><Relationship Id="rId17" Type="http://schemas.openxmlformats.org/officeDocument/2006/relationships/image" Target="../media/image71.png"/><Relationship Id="rId16" Type="http://schemas.openxmlformats.org/officeDocument/2006/relationships/image" Target="../media/image70.png"/><Relationship Id="rId15" Type="http://schemas.openxmlformats.org/officeDocument/2006/relationships/image" Target="../media/image69.png"/><Relationship Id="rId14" Type="http://schemas.openxmlformats.org/officeDocument/2006/relationships/image" Target="../media/image68.png"/><Relationship Id="rId13" Type="http://schemas.openxmlformats.org/officeDocument/2006/relationships/image" Target="../media/image67.png"/><Relationship Id="rId12" Type="http://schemas.openxmlformats.org/officeDocument/2006/relationships/image" Target="../media/image66.png"/><Relationship Id="rId11" Type="http://schemas.openxmlformats.org/officeDocument/2006/relationships/image" Target="../media/image65.png"/><Relationship Id="rId10" Type="http://schemas.openxmlformats.org/officeDocument/2006/relationships/image" Target="../media/image64.png"/><Relationship Id="rId1" Type="http://schemas.openxmlformats.org/officeDocument/2006/relationships/image" Target="../media/image5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/Relationships>
</file>

<file path=ppt/slides/_rels/slide2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76.png"/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image" Target="../media/image7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77.png"/><Relationship Id="rId3" Type="http://schemas.openxmlformats.org/officeDocument/2006/relationships/tags" Target="../tags/tag7.xml"/><Relationship Id="rId2" Type="http://schemas.microsoft.com/office/2007/relationships/media" Target="../media/media4.mp4"/><Relationship Id="rId1" Type="http://schemas.openxmlformats.org/officeDocument/2006/relationships/video" Target="../media/media4.mp4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8.png"/></Relationships>
</file>

<file path=ppt/slides/_rels/slide31.xml.rels><?xml version="1.0" encoding="UTF-8" standalone="yes"?>
<Relationships xmlns="http://schemas.openxmlformats.org/package/2006/relationships"><Relationship Id="rId9" Type="http://schemas.openxmlformats.org/officeDocument/2006/relationships/image" Target="../media/image87.png"/><Relationship Id="rId8" Type="http://schemas.openxmlformats.org/officeDocument/2006/relationships/image" Target="../media/image86.png"/><Relationship Id="rId7" Type="http://schemas.openxmlformats.org/officeDocument/2006/relationships/image" Target="../media/image85.png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Relationship Id="rId3" Type="http://schemas.openxmlformats.org/officeDocument/2006/relationships/image" Target="../media/image81.png"/><Relationship Id="rId28" Type="http://schemas.openxmlformats.org/officeDocument/2006/relationships/notesSlide" Target="../notesSlides/notesSlide3.xml"/><Relationship Id="rId27" Type="http://schemas.openxmlformats.org/officeDocument/2006/relationships/slideLayout" Target="../slideLayouts/slideLayout2.xml"/><Relationship Id="rId26" Type="http://schemas.openxmlformats.org/officeDocument/2006/relationships/image" Target="../media/image104.png"/><Relationship Id="rId25" Type="http://schemas.openxmlformats.org/officeDocument/2006/relationships/image" Target="../media/image103.png"/><Relationship Id="rId24" Type="http://schemas.openxmlformats.org/officeDocument/2006/relationships/image" Target="../media/image102.png"/><Relationship Id="rId23" Type="http://schemas.openxmlformats.org/officeDocument/2006/relationships/image" Target="../media/image101.png"/><Relationship Id="rId22" Type="http://schemas.openxmlformats.org/officeDocument/2006/relationships/image" Target="../media/image100.png"/><Relationship Id="rId21" Type="http://schemas.openxmlformats.org/officeDocument/2006/relationships/image" Target="../media/image99.png"/><Relationship Id="rId20" Type="http://schemas.openxmlformats.org/officeDocument/2006/relationships/image" Target="../media/image98.png"/><Relationship Id="rId2" Type="http://schemas.openxmlformats.org/officeDocument/2006/relationships/image" Target="../media/image80.png"/><Relationship Id="rId19" Type="http://schemas.openxmlformats.org/officeDocument/2006/relationships/image" Target="../media/image97.png"/><Relationship Id="rId18" Type="http://schemas.openxmlformats.org/officeDocument/2006/relationships/image" Target="../media/image96.png"/><Relationship Id="rId17" Type="http://schemas.openxmlformats.org/officeDocument/2006/relationships/image" Target="../media/image95.png"/><Relationship Id="rId16" Type="http://schemas.openxmlformats.org/officeDocument/2006/relationships/image" Target="../media/image94.png"/><Relationship Id="rId15" Type="http://schemas.openxmlformats.org/officeDocument/2006/relationships/image" Target="../media/image93.png"/><Relationship Id="rId14" Type="http://schemas.openxmlformats.org/officeDocument/2006/relationships/image" Target="../media/image92.png"/><Relationship Id="rId13" Type="http://schemas.openxmlformats.org/officeDocument/2006/relationships/image" Target="../media/image91.png"/><Relationship Id="rId12" Type="http://schemas.openxmlformats.org/officeDocument/2006/relationships/image" Target="../media/image90.png"/><Relationship Id="rId11" Type="http://schemas.openxmlformats.org/officeDocument/2006/relationships/image" Target="../media/image89.png"/><Relationship Id="rId10" Type="http://schemas.openxmlformats.org/officeDocument/2006/relationships/image" Target="../media/image88.png"/><Relationship Id="rId1" Type="http://schemas.openxmlformats.org/officeDocument/2006/relationships/image" Target="../media/image79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5" Type="http://schemas.openxmlformats.org/officeDocument/2006/relationships/image" Target="../media/image109.png"/><Relationship Id="rId4" Type="http://schemas.openxmlformats.org/officeDocument/2006/relationships/image" Target="../media/image108.png"/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image" Target="../media/image105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14.png"/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image" Target="../media/image111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15.png"/><Relationship Id="rId3" Type="http://schemas.openxmlformats.org/officeDocument/2006/relationships/tags" Target="../tags/tag9.xml"/><Relationship Id="rId2" Type="http://schemas.microsoft.com/office/2007/relationships/media" Target="../media/media5.mp4"/><Relationship Id="rId1" Type="http://schemas.openxmlformats.org/officeDocument/2006/relationships/video" Target="../media/media5.mp4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6.png"/></Relationships>
</file>

<file path=ppt/slides/_rels/slide38.xml.rels><?xml version="1.0" encoding="UTF-8" standalone="yes"?>
<Relationships xmlns="http://schemas.openxmlformats.org/package/2006/relationships"><Relationship Id="rId9" Type="http://schemas.openxmlformats.org/officeDocument/2006/relationships/image" Target="../media/image125.png"/><Relationship Id="rId8" Type="http://schemas.openxmlformats.org/officeDocument/2006/relationships/image" Target="../media/image124.png"/><Relationship Id="rId7" Type="http://schemas.openxmlformats.org/officeDocument/2006/relationships/image" Target="../media/image123.png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image" Target="../media/image120.png"/><Relationship Id="rId3" Type="http://schemas.openxmlformats.org/officeDocument/2006/relationships/image" Target="../media/image119.png"/><Relationship Id="rId29" Type="http://schemas.openxmlformats.org/officeDocument/2006/relationships/slideLayout" Target="../slideLayouts/slideLayout2.xml"/><Relationship Id="rId28" Type="http://schemas.openxmlformats.org/officeDocument/2006/relationships/image" Target="../media/image144.png"/><Relationship Id="rId27" Type="http://schemas.openxmlformats.org/officeDocument/2006/relationships/image" Target="../media/image143.png"/><Relationship Id="rId26" Type="http://schemas.openxmlformats.org/officeDocument/2006/relationships/image" Target="../media/image142.png"/><Relationship Id="rId25" Type="http://schemas.openxmlformats.org/officeDocument/2006/relationships/image" Target="../media/image141.png"/><Relationship Id="rId24" Type="http://schemas.openxmlformats.org/officeDocument/2006/relationships/image" Target="../media/image140.png"/><Relationship Id="rId23" Type="http://schemas.openxmlformats.org/officeDocument/2006/relationships/image" Target="../media/image139.png"/><Relationship Id="rId22" Type="http://schemas.openxmlformats.org/officeDocument/2006/relationships/image" Target="../media/image138.png"/><Relationship Id="rId21" Type="http://schemas.openxmlformats.org/officeDocument/2006/relationships/image" Target="../media/image137.png"/><Relationship Id="rId20" Type="http://schemas.openxmlformats.org/officeDocument/2006/relationships/image" Target="../media/image136.png"/><Relationship Id="rId2" Type="http://schemas.openxmlformats.org/officeDocument/2006/relationships/image" Target="../media/image118.png"/><Relationship Id="rId19" Type="http://schemas.openxmlformats.org/officeDocument/2006/relationships/image" Target="../media/image135.png"/><Relationship Id="rId18" Type="http://schemas.openxmlformats.org/officeDocument/2006/relationships/image" Target="../media/image134.png"/><Relationship Id="rId17" Type="http://schemas.openxmlformats.org/officeDocument/2006/relationships/image" Target="../media/image133.png"/><Relationship Id="rId16" Type="http://schemas.openxmlformats.org/officeDocument/2006/relationships/image" Target="../media/image132.png"/><Relationship Id="rId15" Type="http://schemas.openxmlformats.org/officeDocument/2006/relationships/image" Target="../media/image131.png"/><Relationship Id="rId14" Type="http://schemas.openxmlformats.org/officeDocument/2006/relationships/image" Target="../media/image130.png"/><Relationship Id="rId13" Type="http://schemas.openxmlformats.org/officeDocument/2006/relationships/image" Target="../media/image129.png"/><Relationship Id="rId12" Type="http://schemas.openxmlformats.org/officeDocument/2006/relationships/image" Target="../media/image128.png"/><Relationship Id="rId11" Type="http://schemas.openxmlformats.org/officeDocument/2006/relationships/image" Target="../media/image127.png"/><Relationship Id="rId10" Type="http://schemas.openxmlformats.org/officeDocument/2006/relationships/image" Target="../media/image126.png"/><Relationship Id="rId1" Type="http://schemas.openxmlformats.org/officeDocument/2006/relationships/image" Target="../media/image117.png"/></Relationships>
</file>

<file path=ppt/slides/_rels/slide3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48.png"/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image" Target="../media/image14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50.png"/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image" Target="../media/image14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1.xml"/><Relationship Id="rId1" Type="http://schemas.openxmlformats.org/officeDocument/2006/relationships/tags" Target="../tags/tag10.xml"/></Relationships>
</file>

<file path=ppt/slides/_rels/slide4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54.png"/><Relationship Id="rId3" Type="http://schemas.openxmlformats.org/officeDocument/2006/relationships/image" Target="../media/image153.png"/><Relationship Id="rId2" Type="http://schemas.openxmlformats.org/officeDocument/2006/relationships/image" Target="../media/image152.png"/><Relationship Id="rId1" Type="http://schemas.openxmlformats.org/officeDocument/2006/relationships/image" Target="../media/image151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58.png"/><Relationship Id="rId3" Type="http://schemas.openxmlformats.org/officeDocument/2006/relationships/image" Target="../media/image157.png"/><Relationship Id="rId2" Type="http://schemas.openxmlformats.org/officeDocument/2006/relationships/image" Target="../media/image156.png"/><Relationship Id="rId1" Type="http://schemas.openxmlformats.org/officeDocument/2006/relationships/image" Target="../media/image155.pn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61.png"/><Relationship Id="rId2" Type="http://schemas.openxmlformats.org/officeDocument/2006/relationships/image" Target="../media/image160.png"/><Relationship Id="rId1" Type="http://schemas.openxmlformats.org/officeDocument/2006/relationships/image" Target="../media/image159.png"/></Relationships>
</file>

<file path=ppt/slides/_rels/slide46.xml.rels><?xml version="1.0" encoding="UTF-8" standalone="yes"?>
<Relationships xmlns="http://schemas.openxmlformats.org/package/2006/relationships"><Relationship Id="rId9" Type="http://schemas.openxmlformats.org/officeDocument/2006/relationships/image" Target="../media/image170.png"/><Relationship Id="rId8" Type="http://schemas.openxmlformats.org/officeDocument/2006/relationships/image" Target="../media/image169.png"/><Relationship Id="rId7" Type="http://schemas.openxmlformats.org/officeDocument/2006/relationships/image" Target="../media/image168.png"/><Relationship Id="rId6" Type="http://schemas.openxmlformats.org/officeDocument/2006/relationships/image" Target="../media/image167.png"/><Relationship Id="rId5" Type="http://schemas.openxmlformats.org/officeDocument/2006/relationships/image" Target="../media/image166.png"/><Relationship Id="rId4" Type="http://schemas.openxmlformats.org/officeDocument/2006/relationships/image" Target="../media/image165.png"/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162.png"/></Relationships>
</file>

<file path=ppt/slides/_rels/slide47.xml.rels><?xml version="1.0" encoding="UTF-8" standalone="yes"?>
<Relationships xmlns="http://schemas.openxmlformats.org/package/2006/relationships"><Relationship Id="rId9" Type="http://schemas.openxmlformats.org/officeDocument/2006/relationships/image" Target="../media/image179.png"/><Relationship Id="rId8" Type="http://schemas.openxmlformats.org/officeDocument/2006/relationships/image" Target="../media/image178.png"/><Relationship Id="rId7" Type="http://schemas.openxmlformats.org/officeDocument/2006/relationships/image" Target="../media/image177.png"/><Relationship Id="rId6" Type="http://schemas.openxmlformats.org/officeDocument/2006/relationships/image" Target="../media/image176.png"/><Relationship Id="rId5" Type="http://schemas.openxmlformats.org/officeDocument/2006/relationships/image" Target="../media/image175.png"/><Relationship Id="rId4" Type="http://schemas.openxmlformats.org/officeDocument/2006/relationships/image" Target="../media/image174.png"/><Relationship Id="rId3" Type="http://schemas.openxmlformats.org/officeDocument/2006/relationships/image" Target="../media/image173.png"/><Relationship Id="rId2" Type="http://schemas.openxmlformats.org/officeDocument/2006/relationships/image" Target="../media/image172.png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171.png"/></Relationships>
</file>

<file path=ppt/slides/_rels/slide4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187.png"/><Relationship Id="rId7" Type="http://schemas.openxmlformats.org/officeDocument/2006/relationships/image" Target="../media/image186.png"/><Relationship Id="rId6" Type="http://schemas.openxmlformats.org/officeDocument/2006/relationships/image" Target="../media/image185.png"/><Relationship Id="rId5" Type="http://schemas.openxmlformats.org/officeDocument/2006/relationships/image" Target="../media/image184.png"/><Relationship Id="rId4" Type="http://schemas.openxmlformats.org/officeDocument/2006/relationships/image" Target="../media/image183.png"/><Relationship Id="rId3" Type="http://schemas.openxmlformats.org/officeDocument/2006/relationships/image" Target="../media/image182.png"/><Relationship Id="rId2" Type="http://schemas.openxmlformats.org/officeDocument/2006/relationships/image" Target="../media/image181.png"/><Relationship Id="rId1" Type="http://schemas.openxmlformats.org/officeDocument/2006/relationships/image" Target="../media/image18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3.xml"/><Relationship Id="rId1" Type="http://schemas.openxmlformats.org/officeDocument/2006/relationships/tags" Target="../tags/tag12.xml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.png"/><Relationship Id="rId3" Type="http://schemas.openxmlformats.org/officeDocument/2006/relationships/tags" Target="../tags/tag1.xml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5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91.png"/><Relationship Id="rId3" Type="http://schemas.openxmlformats.org/officeDocument/2006/relationships/image" Target="../media/image190.png"/><Relationship Id="rId2" Type="http://schemas.openxmlformats.org/officeDocument/2006/relationships/image" Target="../media/image189.png"/><Relationship Id="rId1" Type="http://schemas.openxmlformats.org/officeDocument/2006/relationships/image" Target="../media/image188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92.png"/><Relationship Id="rId3" Type="http://schemas.openxmlformats.org/officeDocument/2006/relationships/tags" Target="../tags/tag14.xml"/><Relationship Id="rId2" Type="http://schemas.microsoft.com/office/2007/relationships/media" Target="../media/media6.mp4"/><Relationship Id="rId1" Type="http://schemas.openxmlformats.org/officeDocument/2006/relationships/video" Target="../media/media6.mp4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3.png"/></Relationships>
</file>

<file path=ppt/slides/_rels/slide5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98.png"/><Relationship Id="rId4" Type="http://schemas.openxmlformats.org/officeDocument/2006/relationships/image" Target="../media/image197.png"/><Relationship Id="rId3" Type="http://schemas.openxmlformats.org/officeDocument/2006/relationships/image" Target="../media/image196.png"/><Relationship Id="rId2" Type="http://schemas.openxmlformats.org/officeDocument/2006/relationships/image" Target="../media/image195.png"/><Relationship Id="rId1" Type="http://schemas.openxmlformats.org/officeDocument/2006/relationships/image" Target="../media/image194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9.png"/></Relationships>
</file>

<file path=ppt/slides/_rels/slide5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205.png"/><Relationship Id="rId5" Type="http://schemas.openxmlformats.org/officeDocument/2006/relationships/image" Target="../media/image204.png"/><Relationship Id="rId4" Type="http://schemas.openxmlformats.org/officeDocument/2006/relationships/image" Target="../media/image203.png"/><Relationship Id="rId3" Type="http://schemas.openxmlformats.org/officeDocument/2006/relationships/image" Target="../media/image202.png"/><Relationship Id="rId2" Type="http://schemas.openxmlformats.org/officeDocument/2006/relationships/image" Target="../media/image201.png"/><Relationship Id="rId1" Type="http://schemas.openxmlformats.org/officeDocument/2006/relationships/image" Target="../media/image200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06.png"/><Relationship Id="rId3" Type="http://schemas.openxmlformats.org/officeDocument/2006/relationships/tags" Target="../tags/tag15.xml"/><Relationship Id="rId2" Type="http://schemas.microsoft.com/office/2007/relationships/media" Target="../media/media7.mp4"/><Relationship Id="rId1" Type="http://schemas.openxmlformats.org/officeDocument/2006/relationships/video" Target="../media/media7.mp4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10.png"/><Relationship Id="rId3" Type="http://schemas.openxmlformats.org/officeDocument/2006/relationships/image" Target="../media/image209.png"/><Relationship Id="rId2" Type="http://schemas.openxmlformats.org/officeDocument/2006/relationships/image" Target="../media/image208.png"/><Relationship Id="rId1" Type="http://schemas.openxmlformats.org/officeDocument/2006/relationships/tags" Target="../tags/tag16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11.png"/><Relationship Id="rId3" Type="http://schemas.openxmlformats.org/officeDocument/2006/relationships/tags" Target="../tags/tag17.xml"/><Relationship Id="rId2" Type="http://schemas.microsoft.com/office/2007/relationships/media" Target="../media/media8.mp4"/><Relationship Id="rId1" Type="http://schemas.openxmlformats.org/officeDocument/2006/relationships/video" Target="../media/media8.mp4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2.png"/></Relationships>
</file>

<file path=ppt/slides/_rels/slide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15.png"/><Relationship Id="rId2" Type="http://schemas.openxmlformats.org/officeDocument/2006/relationships/image" Target="../media/image214.png"/><Relationship Id="rId1" Type="http://schemas.openxmlformats.org/officeDocument/2006/relationships/image" Target="../media/image213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6.pn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20.png"/><Relationship Id="rId3" Type="http://schemas.openxmlformats.org/officeDocument/2006/relationships/image" Target="../media/image219.png"/><Relationship Id="rId2" Type="http://schemas.openxmlformats.org/officeDocument/2006/relationships/image" Target="../media/image218.png"/><Relationship Id="rId1" Type="http://schemas.openxmlformats.org/officeDocument/2006/relationships/image" Target="../media/image217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21.png"/><Relationship Id="rId1" Type="http://schemas.openxmlformats.org/officeDocument/2006/relationships/chart" Target="../charts/chart1.xml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3.png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734695" y="1720850"/>
            <a:ext cx="10338435" cy="2900680"/>
          </a:xfrm>
        </p:spPr>
        <p:txBody>
          <a:bodyPr lIns="91440" tIns="45720" rIns="91440" bIns="45720" anchor="t">
            <a:noAutofit/>
          </a:bodyPr>
          <a:lstStyle/>
          <a:p>
            <a:pPr marL="0" indent="0" algn="ctr">
              <a:buNone/>
            </a:pPr>
            <a:r>
              <a:rPr lang="en-US" altLang="en-GB" sz="4300" b="1" i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3D Image Segmentation and Quantification of Lysosomes</a:t>
            </a:r>
            <a:endParaRPr lang="en-US" altLang="en-GB" sz="4300" b="1" i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 algn="ctr">
              <a:buNone/>
            </a:pPr>
            <a:r>
              <a:rPr lang="en-US" altLang="en-GB" sz="4300" b="1" i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Comparison manual.VS. automatic</a:t>
            </a:r>
            <a:endParaRPr lang="en-US" altLang="en-GB" sz="4300" b="1" i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 algn="ctr">
              <a:buNone/>
            </a:pPr>
            <a:r>
              <a:rPr lang="en-US" altLang="en-GB" sz="4300" b="1" i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4/12/2025</a:t>
            </a:r>
            <a:endParaRPr lang="en-US" altLang="en-GB" sz="4300" b="1" i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 algn="ctr">
              <a:buNone/>
            </a:pPr>
            <a:endParaRPr lang="en-US" altLang="en-GB" sz="4300" b="1" i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GB" altLang="en-US" b="1" dirty="0">
                <a:solidFill>
                  <a:srgbClr val="FF0000"/>
                </a:solidFill>
                <a:cs typeface="Arial" panose="020B0604020202020204"/>
                <a:sym typeface="+mn-ea"/>
              </a:rPr>
              <a:t>MANUAL.vs.AUTOMATIC</a:t>
            </a:r>
            <a:endParaRPr lang="en-GB" altLang="en-US"/>
          </a:p>
        </p:txBody>
      </p:sp>
      <p:graphicFrame>
        <p:nvGraphicFramePr>
          <p:cNvPr id="4" name="Table 3"/>
          <p:cNvGraphicFramePr/>
          <p:nvPr/>
        </p:nvGraphicFramePr>
        <p:xfrm>
          <a:off x="215265" y="773430"/>
          <a:ext cx="4874260" cy="533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3820"/>
                <a:gridCol w="913765"/>
                <a:gridCol w="1507490"/>
                <a:gridCol w="1099185"/>
              </a:tblGrid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/>
                        <a:t>ID CELL</a:t>
                      </a: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/>
                        <a:t>ID LY</a:t>
                      </a: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/>
                        <a:t>MANUAL</a:t>
                      </a: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/>
                        <a:t>AUT</a:t>
                      </a:r>
                      <a:endParaRPr lang="en-GB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/>
                        <a:t>0</a:t>
                      </a: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/>
                        <a:t>0</a:t>
                      </a: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/>
                        <a:t>0.229</a:t>
                      </a: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/>
                        <a:t>0.256</a:t>
                      </a:r>
                      <a:endParaRPr lang="en-GB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>
                          <a:solidFill>
                            <a:srgbClr val="0070C0"/>
                          </a:solidFill>
                        </a:rPr>
                        <a:t>0</a:t>
                      </a:r>
                      <a:endParaRPr lang="en-GB" altLang="en-US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>
                          <a:solidFill>
                            <a:srgbClr val="0070C0"/>
                          </a:solidFill>
                        </a:rPr>
                        <a:t>1</a:t>
                      </a:r>
                      <a:endParaRPr lang="en-GB" altLang="en-US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>
                          <a:solidFill>
                            <a:srgbClr val="0070C0"/>
                          </a:solidFill>
                        </a:rPr>
                        <a:t>NOT DATA</a:t>
                      </a:r>
                      <a:endParaRPr lang="en-GB" altLang="en-US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>
                          <a:solidFill>
                            <a:srgbClr val="0070C0"/>
                          </a:solidFill>
                        </a:rPr>
                        <a:t>0.245</a:t>
                      </a:r>
                      <a:endParaRPr lang="en-GB" altLang="en-US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>
                          <a:solidFill>
                            <a:srgbClr val="FF0000"/>
                          </a:solidFill>
                        </a:rPr>
                        <a:t>4</a:t>
                      </a:r>
                      <a:endParaRPr lang="en-GB" altLang="en-US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>
                          <a:solidFill>
                            <a:srgbClr val="FF0000"/>
                          </a:solidFill>
                        </a:rPr>
                        <a:t>1</a:t>
                      </a:r>
                      <a:endParaRPr lang="en-GB" altLang="en-US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>
                          <a:solidFill>
                            <a:srgbClr val="FF0000"/>
                          </a:solidFill>
                        </a:rPr>
                        <a:t>0.503/0.412</a:t>
                      </a:r>
                      <a:endParaRPr lang="en-GB" altLang="en-US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>
                          <a:solidFill>
                            <a:srgbClr val="FF0000"/>
                          </a:solidFill>
                        </a:rPr>
                        <a:t>0.331</a:t>
                      </a:r>
                      <a:endParaRPr lang="en-GB" altLang="en-US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/>
                        <a:t>4</a:t>
                      </a: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/>
                        <a:t>2</a:t>
                      </a: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/>
                        <a:t>0.274</a:t>
                      </a: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/>
                        <a:t>0.257</a:t>
                      </a:r>
                      <a:endParaRPr lang="en-GB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/>
                        <a:t>4</a:t>
                      </a: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/>
                        <a:t>3</a:t>
                      </a: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/>
                        <a:t>0.229</a:t>
                      </a: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/>
                        <a:t>0.252</a:t>
                      </a:r>
                      <a:endParaRPr lang="en-GB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/>
                        <a:t>4</a:t>
                      </a: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/>
                        <a:t>4</a:t>
                      </a: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/>
                        <a:t>0.274</a:t>
                      </a: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/>
                        <a:t>0.246</a:t>
                      </a:r>
                      <a:endParaRPr lang="en-GB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>
                          <a:solidFill>
                            <a:srgbClr val="FF0000"/>
                          </a:solidFill>
                        </a:rPr>
                        <a:t>4</a:t>
                      </a:r>
                      <a:endParaRPr lang="en-GB" altLang="en-US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>
                          <a:solidFill>
                            <a:srgbClr val="FF0000"/>
                          </a:solidFill>
                        </a:rPr>
                        <a:t>5</a:t>
                      </a:r>
                      <a:endParaRPr lang="en-GB" altLang="en-US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>
                          <a:solidFill>
                            <a:srgbClr val="FF0000"/>
                          </a:solidFill>
                        </a:rPr>
                        <a:t>0.366</a:t>
                      </a:r>
                      <a:endParaRPr lang="en-GB" altLang="en-US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>
                          <a:solidFill>
                            <a:srgbClr val="FF0000"/>
                          </a:solidFill>
                        </a:rPr>
                        <a:t>0.251</a:t>
                      </a:r>
                      <a:endParaRPr lang="en-GB" altLang="en-US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/>
                        <a:t>4</a:t>
                      </a: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/>
                        <a:t>6</a:t>
                      </a: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/>
                        <a:t>0.275</a:t>
                      </a: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/>
                        <a:t>0.271</a:t>
                      </a:r>
                      <a:endParaRPr lang="en-GB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/>
                        <a:t>4</a:t>
                      </a: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/>
                        <a:t>7</a:t>
                      </a: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/>
                        <a:t>0.275</a:t>
                      </a: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/>
                        <a:t>0.270</a:t>
                      </a:r>
                      <a:endParaRPr lang="en-GB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/>
                        <a:t>4</a:t>
                      </a: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/>
                        <a:t>8</a:t>
                      </a: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/>
                        <a:t>0.229/0.183</a:t>
                      </a: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/>
                        <a:t>0.248</a:t>
                      </a:r>
                      <a:endParaRPr lang="en-GB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/>
                        <a:t>4</a:t>
                      </a: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/>
                        <a:t>9</a:t>
                      </a: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/>
                        <a:t>0.366</a:t>
                      </a: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/>
                        <a:t>0.290</a:t>
                      </a:r>
                      <a:endParaRPr lang="en-GB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/>
                        <a:t>4</a:t>
                      </a: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/>
                        <a:t>10</a:t>
                      </a: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/>
                        <a:t>0.32</a:t>
                      </a: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/>
                        <a:t>0.332</a:t>
                      </a:r>
                      <a:endParaRPr lang="en-GB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/>
                        <a:t>4</a:t>
                      </a: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/>
                        <a:t>11</a:t>
                      </a: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/>
                        <a:t>0.275/0.274</a:t>
                      </a: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/>
                        <a:t>0.327</a:t>
                      </a:r>
                      <a:endParaRPr lang="en-GB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Table 4"/>
          <p:cNvGraphicFramePr/>
          <p:nvPr>
            <p:custDataLst>
              <p:tags r:id="rId1"/>
            </p:custDataLst>
          </p:nvPr>
        </p:nvGraphicFramePr>
        <p:xfrm>
          <a:off x="5885815" y="699135"/>
          <a:ext cx="4204970" cy="55340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7765"/>
                <a:gridCol w="788670"/>
                <a:gridCol w="1476375"/>
                <a:gridCol w="772160"/>
              </a:tblGrid>
              <a:tr h="36893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/>
                        <a:t>ID CELL</a:t>
                      </a: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/>
                        <a:t>ID LY</a:t>
                      </a: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/>
                        <a:t>MANUAL</a:t>
                      </a: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/>
                        <a:t>AUT</a:t>
                      </a:r>
                      <a:endParaRPr lang="en-GB" altLang="en-US"/>
                    </a:p>
                  </a:txBody>
                  <a:tcPr/>
                </a:tc>
              </a:tr>
              <a:tr h="36893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/>
                        <a:t>3</a:t>
                      </a: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/>
                        <a:t>1</a:t>
                      </a: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/>
                        <a:t>0.270</a:t>
                      </a: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/>
                        <a:t>0.267</a:t>
                      </a:r>
                      <a:endParaRPr lang="en-GB" altLang="en-US"/>
                    </a:p>
                  </a:txBody>
                  <a:tcPr/>
                </a:tc>
              </a:tr>
              <a:tr h="36893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/>
                        <a:t>3</a:t>
                      </a: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/>
                        <a:t>2</a:t>
                      </a: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/>
                        <a:t>0.270</a:t>
                      </a: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/>
                        <a:t>0.291</a:t>
                      </a:r>
                      <a:endParaRPr lang="en-GB" altLang="en-US"/>
                    </a:p>
                  </a:txBody>
                  <a:tcPr/>
                </a:tc>
              </a:tr>
              <a:tr h="36893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/>
                        <a:t>3</a:t>
                      </a: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/>
                        <a:t>3</a:t>
                      </a: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/>
                        <a:t>0.367</a:t>
                      </a: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/>
                        <a:t>0.289</a:t>
                      </a:r>
                      <a:endParaRPr lang="en-GB" altLang="en-US"/>
                    </a:p>
                  </a:txBody>
                  <a:tcPr/>
                </a:tc>
              </a:tr>
              <a:tr h="36893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/>
                        <a:t>3</a:t>
                      </a: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/>
                        <a:t>4</a:t>
                      </a: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/>
                        <a:t>0.244</a:t>
                      </a: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/>
                        <a:t>0.229</a:t>
                      </a:r>
                      <a:endParaRPr lang="en-GB" altLang="en-US"/>
                    </a:p>
                  </a:txBody>
                  <a:tcPr/>
                </a:tc>
              </a:tr>
              <a:tr h="36893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/>
                        <a:t>3</a:t>
                      </a: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/>
                        <a:t>5</a:t>
                      </a: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/>
                        <a:t>0.254</a:t>
                      </a: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/>
                        <a:t>0.229</a:t>
                      </a:r>
                      <a:endParaRPr lang="en-GB" altLang="en-US"/>
                    </a:p>
                  </a:txBody>
                  <a:tcPr/>
                </a:tc>
              </a:tr>
              <a:tr h="36893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>
                          <a:solidFill>
                            <a:srgbClr val="FF0000"/>
                          </a:solidFill>
                        </a:rPr>
                        <a:t>3</a:t>
                      </a:r>
                      <a:endParaRPr lang="en-GB" altLang="en-US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>
                          <a:solidFill>
                            <a:srgbClr val="FF0000"/>
                          </a:solidFill>
                        </a:rPr>
                        <a:t>6</a:t>
                      </a:r>
                      <a:endParaRPr lang="en-GB" altLang="en-US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>
                          <a:solidFill>
                            <a:srgbClr val="FF0000"/>
                          </a:solidFill>
                        </a:rPr>
                        <a:t>0.412</a:t>
                      </a:r>
                      <a:endParaRPr lang="en-GB" altLang="en-US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>
                          <a:solidFill>
                            <a:srgbClr val="FF0000"/>
                          </a:solidFill>
                        </a:rPr>
                        <a:t>0.291</a:t>
                      </a:r>
                      <a:endParaRPr lang="en-GB" altLang="en-US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6893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>
                          <a:solidFill>
                            <a:srgbClr val="FF0000"/>
                          </a:solidFill>
                        </a:rPr>
                        <a:t>3</a:t>
                      </a:r>
                      <a:endParaRPr lang="en-GB" altLang="en-US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>
                          <a:solidFill>
                            <a:srgbClr val="FF0000"/>
                          </a:solidFill>
                        </a:rPr>
                        <a:t>7</a:t>
                      </a:r>
                      <a:endParaRPr lang="en-GB" altLang="en-US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>
                          <a:solidFill>
                            <a:srgbClr val="FF0000"/>
                          </a:solidFill>
                        </a:rPr>
                        <a:t>0.458/0.503</a:t>
                      </a:r>
                      <a:endParaRPr lang="en-GB" altLang="en-US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>
                          <a:solidFill>
                            <a:srgbClr val="FF0000"/>
                          </a:solidFill>
                        </a:rPr>
                        <a:t>0.328</a:t>
                      </a:r>
                      <a:endParaRPr lang="en-GB" altLang="en-US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6893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>
                          <a:solidFill>
                            <a:srgbClr val="FF0000"/>
                          </a:solidFill>
                        </a:rPr>
                        <a:t>3</a:t>
                      </a:r>
                      <a:endParaRPr lang="en-GB" altLang="en-US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>
                          <a:solidFill>
                            <a:srgbClr val="FF0000"/>
                          </a:solidFill>
                        </a:rPr>
                        <a:t>8</a:t>
                      </a:r>
                      <a:endParaRPr lang="en-GB" altLang="en-US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>
                          <a:solidFill>
                            <a:srgbClr val="FF0000"/>
                          </a:solidFill>
                        </a:rPr>
                        <a:t>0.550</a:t>
                      </a:r>
                      <a:endParaRPr lang="en-GB" altLang="en-US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>
                          <a:solidFill>
                            <a:srgbClr val="FF0000"/>
                          </a:solidFill>
                        </a:rPr>
                        <a:t>0.288</a:t>
                      </a:r>
                      <a:endParaRPr lang="en-GB" altLang="en-US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6893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/>
                        <a:t>3</a:t>
                      </a: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/>
                        <a:t>9</a:t>
                      </a: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/>
                        <a:t>0.275</a:t>
                      </a: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/>
                        <a:t>0.253</a:t>
                      </a:r>
                      <a:endParaRPr lang="en-GB" altLang="en-US"/>
                    </a:p>
                  </a:txBody>
                  <a:tcPr/>
                </a:tc>
              </a:tr>
              <a:tr h="36893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>
                          <a:solidFill>
                            <a:srgbClr val="FF0000"/>
                          </a:solidFill>
                        </a:rPr>
                        <a:t>2</a:t>
                      </a:r>
                      <a:endParaRPr lang="en-GB" altLang="en-US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>
                          <a:solidFill>
                            <a:srgbClr val="FF0000"/>
                          </a:solidFill>
                        </a:rPr>
                        <a:t>1</a:t>
                      </a:r>
                      <a:endParaRPr lang="en-GB" altLang="en-US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>
                          <a:solidFill>
                            <a:srgbClr val="FF0000"/>
                          </a:solidFill>
                        </a:rPr>
                        <a:t>0.412/0.33</a:t>
                      </a:r>
                      <a:endParaRPr lang="en-GB" altLang="en-US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>
                          <a:solidFill>
                            <a:srgbClr val="FF0000"/>
                          </a:solidFill>
                        </a:rPr>
                        <a:t>0.292</a:t>
                      </a:r>
                      <a:endParaRPr lang="en-GB" altLang="en-US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6893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/>
                        <a:t>2</a:t>
                      </a: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/>
                        <a:t>2</a:t>
                      </a: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/>
                        <a:t>0.321</a:t>
                      </a: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/>
                        <a:t>0.33</a:t>
                      </a:r>
                      <a:endParaRPr lang="en-GB" altLang="en-US"/>
                    </a:p>
                  </a:txBody>
                  <a:tcPr/>
                </a:tc>
              </a:tr>
              <a:tr h="36893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/>
                        <a:t>2</a:t>
                      </a: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/>
                        <a:t>3</a:t>
                      </a: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/>
                        <a:t>0.274</a:t>
                      </a: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/>
                        <a:t>0.25</a:t>
                      </a:r>
                      <a:endParaRPr lang="en-GB" altLang="en-US"/>
                    </a:p>
                  </a:txBody>
                  <a:tcPr/>
                </a:tc>
              </a:tr>
              <a:tr h="36893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/>
                        <a:t>2</a:t>
                      </a: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/>
                        <a:t>4</a:t>
                      </a: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/>
                        <a:t>0.274</a:t>
                      </a: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/>
                        <a:t>0.269</a:t>
                      </a:r>
                      <a:endParaRPr lang="en-GB" altLang="en-US"/>
                    </a:p>
                  </a:txBody>
                  <a:tcPr/>
                </a:tc>
              </a:tr>
              <a:tr h="36893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/>
                        <a:t>2</a:t>
                      </a: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/>
                        <a:t>5</a:t>
                      </a: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/>
                        <a:t>0.275</a:t>
                      </a: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/>
                        <a:t>0.249</a:t>
                      </a:r>
                      <a:endParaRPr lang="en-GB" altLang="en-US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 b="1">
                <a:solidFill>
                  <a:srgbClr val="FF0000"/>
                </a:solidFill>
                <a:sym typeface="+mn-ea"/>
              </a:rPr>
              <a:t>DATASET LYSOSOMES(ORDER FOR CELL ID)</a:t>
            </a:r>
            <a:endParaRPr lang="en-GB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55000" y="1015365"/>
            <a:ext cx="2638425" cy="10858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9950" y="2605405"/>
            <a:ext cx="1743075" cy="914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7105" y="4074795"/>
            <a:ext cx="1781175" cy="8096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920" y="685165"/>
            <a:ext cx="7193280" cy="591375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792480" y="3048000"/>
            <a:ext cx="10972800" cy="762000"/>
          </a:xfrm>
        </p:spPr>
        <p:txBody>
          <a:bodyPr lIns="91440" tIns="45720" rIns="91440" bIns="45720" anchor="ctr" anchorCtr="0"/>
          <a:lstStyle/>
          <a:p>
            <a:r>
              <a:rPr lang="en-US" altLang="en-GB" b="1" dirty="0">
                <a:solidFill>
                  <a:srgbClr val="FF0000"/>
                </a:solidFill>
                <a:cs typeface="Arial" panose="020B0604020202020204"/>
              </a:rPr>
              <a:t>Airy scan_40A_UAS-TMEM-HA_CB_0h_1_051222</a:t>
            </a:r>
            <a:br>
              <a:rPr lang="en-US" altLang="en-GB" b="1" dirty="0">
                <a:solidFill>
                  <a:srgbClr val="FF0000"/>
                </a:solidFill>
                <a:cs typeface="Arial" panose="020B0604020202020204"/>
              </a:rPr>
            </a:br>
            <a:endParaRPr lang="en-US" altLang="en-GB" b="1" dirty="0">
              <a:solidFill>
                <a:srgbClr val="FF0000"/>
              </a:solidFill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DETECTION VIDEO</a:t>
            </a:r>
            <a:endParaRPr lang="en-US" altLang="en-GB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+mn-ea"/>
            </a:endParaRPr>
          </a:p>
        </p:txBody>
      </p:sp>
      <p:pic>
        <p:nvPicPr>
          <p:cNvPr id="4" name="ch2_raw_and_fused_all_viz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396240" y="773430"/>
            <a:ext cx="11399520" cy="56997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190500"/>
            <a:ext cx="10972800" cy="762000"/>
          </a:xfrm>
        </p:spPr>
        <p:txBody>
          <a:bodyPr lIns="91440" tIns="45720" rIns="91440" bIns="45720" anchor="ctr" anchorCtr="0"/>
          <a:lstStyle/>
          <a:p>
            <a:r>
              <a:rPr lang="en-US" altLang="en-GB" b="1" dirty="0">
                <a:solidFill>
                  <a:srgbClr val="FF0000"/>
                </a:solidFill>
                <a:cs typeface="Arial" panose="020B0604020202020204"/>
              </a:rPr>
              <a:t>SEGMENTATION</a:t>
            </a:r>
            <a:endParaRPr lang="en-US" altLang="en-GB" b="1" dirty="0">
              <a:solidFill>
                <a:srgbClr val="FF0000"/>
              </a:solidFill>
              <a:cs typeface="Arial" panose="020B0604020202020204"/>
            </a:endParaRPr>
          </a:p>
        </p:txBody>
      </p:sp>
      <p:pic>
        <p:nvPicPr>
          <p:cNvPr id="4" name="Picture 3" descr="seg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63320" y="847090"/>
            <a:ext cx="10087610" cy="58559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190500"/>
            <a:ext cx="10972800" cy="762000"/>
          </a:xfrm>
        </p:spPr>
        <p:txBody>
          <a:bodyPr lIns="91440" tIns="45720" rIns="91440" bIns="45720" anchor="ctr" anchorCtr="0"/>
          <a:lstStyle/>
          <a:p>
            <a:r>
              <a:rPr lang="en-US" altLang="en-GB" b="1" dirty="0">
                <a:solidFill>
                  <a:srgbClr val="FF0000"/>
                </a:solidFill>
                <a:cs typeface="Arial" panose="020B0604020202020204"/>
              </a:rPr>
              <a:t>METRICS</a:t>
            </a:r>
            <a:endParaRPr lang="en-US" altLang="en-GB" b="1" dirty="0">
              <a:solidFill>
                <a:srgbClr val="FF0000"/>
              </a:solidFill>
              <a:cs typeface="Arial" panose="020B0604020202020204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9115" y="913765"/>
            <a:ext cx="4476750" cy="5800725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2889250" y="1629410"/>
            <a:ext cx="521970" cy="598805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1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7" name="Oval 6"/>
          <p:cNvSpPr/>
          <p:nvPr/>
        </p:nvSpPr>
        <p:spPr>
          <a:xfrm>
            <a:off x="3236595" y="4562475"/>
            <a:ext cx="521970" cy="598805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6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2714625" y="5721350"/>
            <a:ext cx="521970" cy="598805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4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4335" y="1747520"/>
            <a:ext cx="2085975" cy="180022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0345" y="1137920"/>
            <a:ext cx="2343150" cy="6096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2870" y="1325245"/>
            <a:ext cx="2352675" cy="67627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58300" y="1812290"/>
            <a:ext cx="2324100" cy="628650"/>
          </a:xfrm>
          <a:prstGeom prst="rect">
            <a:avLst/>
          </a:prstGeom>
        </p:spPr>
      </p:pic>
      <p:cxnSp>
        <p:nvCxnSpPr>
          <p:cNvPr id="20" name="Straight Arrow Connector 19"/>
          <p:cNvCxnSpPr/>
          <p:nvPr/>
        </p:nvCxnSpPr>
        <p:spPr>
          <a:xfrm flipH="1">
            <a:off x="7808595" y="2545715"/>
            <a:ext cx="1306195" cy="3937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44490" y="2319020"/>
            <a:ext cx="2343150" cy="65722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97060" y="2505710"/>
            <a:ext cx="2419350" cy="666750"/>
          </a:xfrm>
          <a:prstGeom prst="rect">
            <a:avLst/>
          </a:prstGeom>
        </p:spPr>
      </p:pic>
      <p:cxnSp>
        <p:nvCxnSpPr>
          <p:cNvPr id="23" name="Straight Arrow Connector 22"/>
          <p:cNvCxnSpPr/>
          <p:nvPr/>
        </p:nvCxnSpPr>
        <p:spPr>
          <a:xfrm flipH="1">
            <a:off x="7923530" y="2799715"/>
            <a:ext cx="882015" cy="68580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70905" y="3491230"/>
            <a:ext cx="2409825" cy="638175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41435" y="3237230"/>
            <a:ext cx="2371725" cy="6191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190500"/>
            <a:ext cx="10972800" cy="762000"/>
          </a:xfrm>
        </p:spPr>
        <p:txBody>
          <a:bodyPr lIns="91440" tIns="45720" rIns="91440" bIns="45720" anchor="ctr" anchorCtr="0"/>
          <a:lstStyle/>
          <a:p>
            <a:r>
              <a:rPr lang="en-US" altLang="en-GB" b="1" dirty="0">
                <a:solidFill>
                  <a:srgbClr val="FF0000"/>
                </a:solidFill>
                <a:cs typeface="Arial" panose="020B0604020202020204"/>
              </a:rPr>
              <a:t>METRICS</a:t>
            </a:r>
            <a:endParaRPr lang="en-US" altLang="en-GB" b="1" dirty="0">
              <a:solidFill>
                <a:srgbClr val="FF0000"/>
              </a:solidFill>
              <a:cs typeface="Arial" panose="020B0604020202020204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90675" y="2153285"/>
            <a:ext cx="1466850" cy="11239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5105" y="2733675"/>
            <a:ext cx="1885950" cy="13906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1780" y="1668780"/>
            <a:ext cx="2362200" cy="69532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515" y="1725930"/>
            <a:ext cx="2352675" cy="638175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07010" y="2882900"/>
            <a:ext cx="2419350" cy="6477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69185" y="3137535"/>
            <a:ext cx="2419350" cy="619125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25635" y="3842385"/>
            <a:ext cx="2343150" cy="638175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65795" y="4760595"/>
            <a:ext cx="2314575" cy="619125"/>
          </a:xfrm>
          <a:prstGeom prst="rect">
            <a:avLst/>
          </a:prstGeom>
        </p:spPr>
      </p:pic>
      <p:cxnSp>
        <p:nvCxnSpPr>
          <p:cNvPr id="27" name="Straight Arrow Connector 26"/>
          <p:cNvCxnSpPr/>
          <p:nvPr/>
        </p:nvCxnSpPr>
        <p:spPr>
          <a:xfrm flipH="1">
            <a:off x="8919210" y="3655060"/>
            <a:ext cx="347345" cy="109982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28" name="Picture 2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25635" y="2914650"/>
            <a:ext cx="2409825" cy="647700"/>
          </a:xfrm>
          <a:prstGeom prst="rect">
            <a:avLst/>
          </a:prstGeom>
        </p:spPr>
      </p:pic>
      <p:cxnSp>
        <p:nvCxnSpPr>
          <p:cNvPr id="29" name="Straight Arrow Connector 28"/>
          <p:cNvCxnSpPr/>
          <p:nvPr/>
        </p:nvCxnSpPr>
        <p:spPr>
          <a:xfrm flipV="1">
            <a:off x="9362440" y="2432050"/>
            <a:ext cx="424815" cy="47879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30" name="Picture 2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787255" y="2044065"/>
            <a:ext cx="2295525" cy="59055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024495" y="1334135"/>
            <a:ext cx="2314575" cy="647700"/>
          </a:xfrm>
          <a:prstGeom prst="rect">
            <a:avLst/>
          </a:prstGeom>
        </p:spPr>
      </p:pic>
      <p:cxnSp>
        <p:nvCxnSpPr>
          <p:cNvPr id="32" name="Straight Arrow Connector 31"/>
          <p:cNvCxnSpPr/>
          <p:nvPr/>
        </p:nvCxnSpPr>
        <p:spPr>
          <a:xfrm flipV="1">
            <a:off x="9116695" y="1981835"/>
            <a:ext cx="146685" cy="948055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33" name="Picture 3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566535" y="2202815"/>
            <a:ext cx="2352675" cy="657225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326505" y="3890645"/>
            <a:ext cx="2333625" cy="628650"/>
          </a:xfrm>
          <a:prstGeom prst="rect">
            <a:avLst/>
          </a:prstGeom>
        </p:spPr>
      </p:pic>
      <p:cxnSp>
        <p:nvCxnSpPr>
          <p:cNvPr id="35" name="Straight Arrow Connector 34"/>
          <p:cNvCxnSpPr>
            <a:endCxn id="34" idx="0"/>
          </p:cNvCxnSpPr>
          <p:nvPr/>
        </p:nvCxnSpPr>
        <p:spPr>
          <a:xfrm flipH="1">
            <a:off x="7493635" y="3380105"/>
            <a:ext cx="1202055" cy="51054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36" name="Picture 3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690870" y="2933700"/>
            <a:ext cx="2333625" cy="6286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GB" altLang="en-US" b="1">
                <a:solidFill>
                  <a:srgbClr val="FF0000"/>
                </a:solidFill>
              </a:rPr>
              <a:t>MANUAL.vs.AUTOMATIC</a:t>
            </a:r>
            <a:endParaRPr lang="en-GB" altLang="en-US" b="1">
              <a:solidFill>
                <a:srgbClr val="FF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319530"/>
            <a:ext cx="3872865" cy="42189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3995" y="1319530"/>
            <a:ext cx="3997325" cy="42195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3085" y="1319530"/>
            <a:ext cx="3871595" cy="4219575"/>
          </a:xfrm>
          <a:prstGeom prst="rect">
            <a:avLst/>
          </a:prstGeom>
        </p:spPr>
      </p:pic>
      <p:sp>
        <p:nvSpPr>
          <p:cNvPr id="5" name="Rectangles 4"/>
          <p:cNvSpPr/>
          <p:nvPr/>
        </p:nvSpPr>
        <p:spPr>
          <a:xfrm>
            <a:off x="1409065" y="5807075"/>
            <a:ext cx="511810" cy="729615"/>
          </a:xfrm>
          <a:prstGeom prst="rect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4</a:t>
            </a:r>
            <a:endParaRPr kumimoji="0" lang="en-GB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7" name="Rectangles 6"/>
          <p:cNvSpPr/>
          <p:nvPr/>
        </p:nvSpPr>
        <p:spPr>
          <a:xfrm>
            <a:off x="5683885" y="5807075"/>
            <a:ext cx="511810" cy="729615"/>
          </a:xfrm>
          <a:prstGeom prst="rect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6</a:t>
            </a:r>
            <a:endParaRPr kumimoji="0" lang="en-GB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9" name="Rectangles 8"/>
          <p:cNvSpPr/>
          <p:nvPr/>
        </p:nvSpPr>
        <p:spPr>
          <a:xfrm>
            <a:off x="9656445" y="5672455"/>
            <a:ext cx="511810" cy="729615"/>
          </a:xfrm>
          <a:prstGeom prst="rect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1</a:t>
            </a:r>
            <a:endParaRPr kumimoji="0" lang="en-GB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GB" altLang="en-US" b="1">
                <a:solidFill>
                  <a:srgbClr val="FF0000"/>
                </a:solidFill>
              </a:rPr>
              <a:t>MANUAL.vs.AUTOMATIC</a:t>
            </a:r>
            <a:endParaRPr lang="en-GB" altLang="en-US" b="1">
              <a:solidFill>
                <a:srgbClr val="FF0000"/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0" y="773430"/>
            <a:ext cx="4395470" cy="3206115"/>
            <a:chOff x="8962" y="2101"/>
            <a:chExt cx="10065" cy="637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2323" y="4305"/>
              <a:ext cx="2970" cy="2190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001" y="6051"/>
              <a:ext cx="3690" cy="1005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017" y="7497"/>
              <a:ext cx="3645" cy="975"/>
            </a:xfrm>
            <a:prstGeom prst="rect">
              <a:avLst/>
            </a:prstGeom>
          </p:spPr>
        </p:pic>
        <p:cxnSp>
          <p:nvCxnSpPr>
            <p:cNvPr id="27" name="Straight Arrow Connector 26"/>
            <p:cNvCxnSpPr/>
            <p:nvPr/>
          </p:nvCxnSpPr>
          <p:spPr>
            <a:xfrm flipH="1">
              <a:off x="14046" y="5756"/>
              <a:ext cx="547" cy="1732"/>
            </a:xfrm>
            <a:prstGeom prst="straightConnector1">
              <a:avLst/>
            </a:prstGeom>
            <a:ln>
              <a:headEnd type="none" w="med" len="med"/>
              <a:tailEnd type="arrow" w="med" len="med"/>
            </a:ln>
          </p:spPr>
          <p:style>
            <a:lnRef idx="3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001" y="4590"/>
              <a:ext cx="3795" cy="1020"/>
            </a:xfrm>
            <a:prstGeom prst="rect">
              <a:avLst/>
            </a:prstGeom>
          </p:spPr>
        </p:pic>
        <p:cxnSp>
          <p:nvCxnSpPr>
            <p:cNvPr id="29" name="Straight Arrow Connector 28"/>
            <p:cNvCxnSpPr/>
            <p:nvPr/>
          </p:nvCxnSpPr>
          <p:spPr>
            <a:xfrm flipV="1">
              <a:off x="14744" y="3830"/>
              <a:ext cx="669" cy="754"/>
            </a:xfrm>
            <a:prstGeom prst="straightConnector1">
              <a:avLst/>
            </a:prstGeom>
            <a:ln>
              <a:headEnd type="none" w="med" len="med"/>
              <a:tailEnd type="arrow" w="med" len="med"/>
            </a:ln>
          </p:spPr>
          <p:style>
            <a:lnRef idx="3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413" y="3219"/>
              <a:ext cx="3615" cy="930"/>
            </a:xfrm>
            <a:prstGeom prst="rect">
              <a:avLst/>
            </a:prstGeom>
          </p:spPr>
        </p:pic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2637" y="2101"/>
              <a:ext cx="3645" cy="1020"/>
            </a:xfrm>
            <a:prstGeom prst="rect">
              <a:avLst/>
            </a:prstGeom>
          </p:spPr>
        </p:pic>
        <p:cxnSp>
          <p:nvCxnSpPr>
            <p:cNvPr id="32" name="Straight Arrow Connector 31"/>
            <p:cNvCxnSpPr/>
            <p:nvPr/>
          </p:nvCxnSpPr>
          <p:spPr>
            <a:xfrm flipV="1">
              <a:off x="14357" y="3121"/>
              <a:ext cx="231" cy="1493"/>
            </a:xfrm>
            <a:prstGeom prst="straightConnector1">
              <a:avLst/>
            </a:prstGeom>
            <a:ln>
              <a:headEnd type="none" w="med" len="med"/>
              <a:tailEnd type="arrow" w="med" len="med"/>
            </a:ln>
          </p:spPr>
          <p:style>
            <a:lnRef idx="3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341" y="3469"/>
              <a:ext cx="3705" cy="1035"/>
            </a:xfrm>
            <a:prstGeom prst="rect">
              <a:avLst/>
            </a:prstGeom>
          </p:spPr>
        </p:pic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963" y="6127"/>
              <a:ext cx="3675" cy="990"/>
            </a:xfrm>
            <a:prstGeom prst="rect">
              <a:avLst/>
            </a:prstGeom>
          </p:spPr>
        </p:pic>
        <p:cxnSp>
          <p:nvCxnSpPr>
            <p:cNvPr id="35" name="Straight Arrow Connector 34"/>
            <p:cNvCxnSpPr>
              <a:endCxn id="34" idx="0"/>
            </p:cNvCxnSpPr>
            <p:nvPr/>
          </p:nvCxnSpPr>
          <p:spPr>
            <a:xfrm flipH="1">
              <a:off x="11801" y="5323"/>
              <a:ext cx="1893" cy="804"/>
            </a:xfrm>
            <a:prstGeom prst="straightConnector1">
              <a:avLst/>
            </a:prstGeom>
            <a:ln>
              <a:headEnd type="none" w="med" len="med"/>
              <a:tailEnd type="arrow" w="med" len="med"/>
            </a:ln>
          </p:spPr>
          <p:style>
            <a:lnRef idx="3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962" y="4620"/>
              <a:ext cx="3675" cy="990"/>
            </a:xfrm>
            <a:prstGeom prst="rect">
              <a:avLst/>
            </a:prstGeom>
          </p:spPr>
        </p:pic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6915" y="4059555"/>
            <a:ext cx="3591560" cy="2615565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5375275" y="1030605"/>
            <a:ext cx="5380990" cy="2087245"/>
            <a:chOff x="-326" y="2628"/>
            <a:chExt cx="8474" cy="3287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505" y="3391"/>
              <a:ext cx="2310" cy="1770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428" y="2628"/>
              <a:ext cx="3720" cy="1095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289" y="2718"/>
              <a:ext cx="3705" cy="1005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-326" y="4540"/>
              <a:ext cx="3810" cy="1020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3731" y="4941"/>
              <a:ext cx="3810" cy="975"/>
            </a:xfrm>
            <a:prstGeom prst="rect">
              <a:avLst/>
            </a:prstGeom>
          </p:spPr>
        </p:pic>
      </p:grpSp>
      <p:pic>
        <p:nvPicPr>
          <p:cNvPr id="19" name="Picture 18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405245" y="3208655"/>
            <a:ext cx="3850005" cy="3532505"/>
          </a:xfrm>
          <a:prstGeom prst="rect">
            <a:avLst/>
          </a:prstGeom>
        </p:spPr>
      </p:pic>
      <p:sp>
        <p:nvSpPr>
          <p:cNvPr id="20" name="Oval 19"/>
          <p:cNvSpPr/>
          <p:nvPr/>
        </p:nvSpPr>
        <p:spPr>
          <a:xfrm>
            <a:off x="1619885" y="4368800"/>
            <a:ext cx="260350" cy="2413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altLang="zh-CN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7</a:t>
            </a:r>
            <a:endParaRPr kumimoji="0" lang="en-GB" altLang="zh-CN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1880235" y="5127625"/>
            <a:ext cx="260350" cy="2413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altLang="zh-CN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8</a:t>
            </a:r>
            <a:endParaRPr kumimoji="0" lang="en-GB" altLang="zh-CN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37" name="Oval 36"/>
          <p:cNvSpPr/>
          <p:nvPr/>
        </p:nvSpPr>
        <p:spPr>
          <a:xfrm>
            <a:off x="2936240" y="4256405"/>
            <a:ext cx="260350" cy="2413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altLang="zh-CN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3</a:t>
            </a:r>
            <a:endParaRPr kumimoji="0" lang="en-GB" altLang="zh-CN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38" name="Oval 37"/>
          <p:cNvSpPr/>
          <p:nvPr/>
        </p:nvSpPr>
        <p:spPr>
          <a:xfrm>
            <a:off x="3624580" y="4495800"/>
            <a:ext cx="260350" cy="2413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altLang="zh-CN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5</a:t>
            </a:r>
            <a:endParaRPr kumimoji="0" lang="en-GB" altLang="zh-CN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39" name="Oval 38"/>
          <p:cNvSpPr/>
          <p:nvPr/>
        </p:nvSpPr>
        <p:spPr>
          <a:xfrm>
            <a:off x="3884930" y="5041265"/>
            <a:ext cx="260350" cy="2413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altLang="zh-CN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4</a:t>
            </a:r>
            <a:endParaRPr kumimoji="0" lang="en-GB" altLang="zh-CN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40" name="Oval 39"/>
          <p:cNvSpPr/>
          <p:nvPr/>
        </p:nvSpPr>
        <p:spPr>
          <a:xfrm>
            <a:off x="8379460" y="4610100"/>
            <a:ext cx="260350" cy="2413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altLang="zh-CN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1</a:t>
            </a:r>
            <a:endParaRPr kumimoji="0" lang="en-GB" altLang="zh-CN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41" name="Oval 40"/>
          <p:cNvSpPr/>
          <p:nvPr/>
        </p:nvSpPr>
        <p:spPr>
          <a:xfrm>
            <a:off x="3102610" y="5875020"/>
            <a:ext cx="260350" cy="2413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altLang="zh-CN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2</a:t>
            </a:r>
            <a:endParaRPr kumimoji="0" lang="en-GB" altLang="zh-CN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3" name="Oval 2"/>
          <p:cNvSpPr/>
          <p:nvPr/>
        </p:nvSpPr>
        <p:spPr>
          <a:xfrm>
            <a:off x="3884930" y="5965825"/>
            <a:ext cx="260350" cy="2413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altLang="zh-CN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1</a:t>
            </a:r>
            <a:endParaRPr kumimoji="0" lang="en-GB" altLang="zh-CN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4" name="Oval 3"/>
          <p:cNvSpPr/>
          <p:nvPr/>
        </p:nvSpPr>
        <p:spPr>
          <a:xfrm>
            <a:off x="9235440" y="6166485"/>
            <a:ext cx="260350" cy="2413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altLang="zh-CN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2</a:t>
            </a:r>
            <a:endParaRPr kumimoji="0" lang="en-GB" altLang="zh-CN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5" name="Oval 4"/>
          <p:cNvSpPr/>
          <p:nvPr/>
        </p:nvSpPr>
        <p:spPr>
          <a:xfrm>
            <a:off x="8975090" y="3980180"/>
            <a:ext cx="260350" cy="2413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altLang="zh-CN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3</a:t>
            </a:r>
            <a:endParaRPr kumimoji="0" lang="en-GB" altLang="zh-CN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6" name="Oval 5"/>
          <p:cNvSpPr/>
          <p:nvPr/>
        </p:nvSpPr>
        <p:spPr>
          <a:xfrm>
            <a:off x="7794625" y="4880610"/>
            <a:ext cx="260350" cy="2413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altLang="zh-CN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4</a:t>
            </a:r>
            <a:endParaRPr kumimoji="0" lang="en-GB" altLang="zh-CN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GB" altLang="en-US" b="1">
                <a:solidFill>
                  <a:srgbClr val="FF0000"/>
                </a:solidFill>
                <a:sym typeface="+mn-ea"/>
              </a:rPr>
              <a:t>MANUAL.vs.AUTOMATIC</a:t>
            </a:r>
            <a:endParaRPr lang="en-GB" altLang="en-US"/>
          </a:p>
        </p:txBody>
      </p:sp>
      <p:grpSp>
        <p:nvGrpSpPr>
          <p:cNvPr id="4" name="Group 3"/>
          <p:cNvGrpSpPr/>
          <p:nvPr/>
        </p:nvGrpSpPr>
        <p:grpSpPr>
          <a:xfrm>
            <a:off x="612140" y="935355"/>
            <a:ext cx="6471920" cy="2990850"/>
            <a:chOff x="8574" y="1792"/>
            <a:chExt cx="10192" cy="4710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2621" y="2752"/>
              <a:ext cx="3285" cy="2835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347" y="1792"/>
              <a:ext cx="3690" cy="960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162" y="2087"/>
              <a:ext cx="3705" cy="1065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580" y="2854"/>
              <a:ext cx="3660" cy="990"/>
            </a:xfrm>
            <a:prstGeom prst="rect">
              <a:avLst/>
            </a:prstGeom>
          </p:spPr>
        </p:pic>
        <p:cxnSp>
          <p:nvCxnSpPr>
            <p:cNvPr id="20" name="Straight Arrow Connector 19"/>
            <p:cNvCxnSpPr/>
            <p:nvPr/>
          </p:nvCxnSpPr>
          <p:spPr>
            <a:xfrm flipH="1">
              <a:off x="12297" y="4009"/>
              <a:ext cx="2057" cy="62"/>
            </a:xfrm>
            <a:prstGeom prst="straightConnector1">
              <a:avLst/>
            </a:prstGeom>
            <a:ln>
              <a:headEnd type="none" w="med" len="med"/>
              <a:tailEnd type="arrow" w="med" len="med"/>
            </a:ln>
          </p:spPr>
          <p:style>
            <a:lnRef idx="3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574" y="3652"/>
              <a:ext cx="3690" cy="1035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4956" y="3946"/>
              <a:ext cx="3810" cy="1050"/>
            </a:xfrm>
            <a:prstGeom prst="rect">
              <a:avLst/>
            </a:prstGeom>
          </p:spPr>
        </p:pic>
        <p:cxnSp>
          <p:nvCxnSpPr>
            <p:cNvPr id="23" name="Straight Arrow Connector 22"/>
            <p:cNvCxnSpPr/>
            <p:nvPr/>
          </p:nvCxnSpPr>
          <p:spPr>
            <a:xfrm flipH="1">
              <a:off x="12478" y="4409"/>
              <a:ext cx="1389" cy="1080"/>
            </a:xfrm>
            <a:prstGeom prst="straightConnector1">
              <a:avLst/>
            </a:prstGeom>
            <a:ln>
              <a:headEnd type="none" w="med" len="med"/>
              <a:tailEnd type="arrow" w="med" len="med"/>
            </a:ln>
          </p:spPr>
          <p:style>
            <a:lnRef idx="3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403" y="5498"/>
              <a:ext cx="3795" cy="1005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4081" y="5098"/>
              <a:ext cx="3735" cy="975"/>
            </a:xfrm>
            <a:prstGeom prst="rect">
              <a:avLst/>
            </a:prstGeom>
          </p:spPr>
        </p:pic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69885" y="1544955"/>
            <a:ext cx="3895725" cy="4330700"/>
          </a:xfrm>
          <a:prstGeom prst="rect">
            <a:avLst/>
          </a:prstGeom>
        </p:spPr>
      </p:pic>
      <p:sp>
        <p:nvSpPr>
          <p:cNvPr id="39" name="Oval 38"/>
          <p:cNvSpPr/>
          <p:nvPr/>
        </p:nvSpPr>
        <p:spPr>
          <a:xfrm>
            <a:off x="9909810" y="2668270"/>
            <a:ext cx="396875" cy="366395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altLang="zh-CN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1</a:t>
            </a:r>
            <a:endParaRPr kumimoji="0" lang="en-GB" altLang="zh-CN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3" name="Oval 2"/>
          <p:cNvSpPr/>
          <p:nvPr/>
        </p:nvSpPr>
        <p:spPr>
          <a:xfrm>
            <a:off x="9337675" y="3345180"/>
            <a:ext cx="396875" cy="366395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altLang="zh-CN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2</a:t>
            </a:r>
            <a:endParaRPr kumimoji="0" lang="en-GB" altLang="zh-CN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5" name="Oval 4"/>
          <p:cNvSpPr/>
          <p:nvPr/>
        </p:nvSpPr>
        <p:spPr>
          <a:xfrm>
            <a:off x="8600440" y="1798955"/>
            <a:ext cx="396875" cy="366395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altLang="zh-CN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3</a:t>
            </a:r>
            <a:endParaRPr kumimoji="0" lang="en-GB" altLang="zh-CN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6" name="Oval 5"/>
          <p:cNvSpPr/>
          <p:nvPr/>
        </p:nvSpPr>
        <p:spPr>
          <a:xfrm>
            <a:off x="9337675" y="1544955"/>
            <a:ext cx="396875" cy="366395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altLang="zh-CN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4</a:t>
            </a:r>
            <a:endParaRPr kumimoji="0" lang="en-GB" altLang="zh-CN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7" name="Oval 6"/>
          <p:cNvSpPr/>
          <p:nvPr/>
        </p:nvSpPr>
        <p:spPr>
          <a:xfrm>
            <a:off x="8542655" y="3771900"/>
            <a:ext cx="396875" cy="366395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altLang="zh-CN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5</a:t>
            </a:r>
            <a:endParaRPr kumimoji="0" lang="en-GB" altLang="zh-CN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8" name="Oval 7"/>
          <p:cNvSpPr/>
          <p:nvPr/>
        </p:nvSpPr>
        <p:spPr>
          <a:xfrm>
            <a:off x="10544810" y="4050030"/>
            <a:ext cx="396875" cy="366395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altLang="zh-CN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6</a:t>
            </a:r>
            <a:endParaRPr kumimoji="0" lang="en-GB" altLang="zh-CN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10" name="Oval 9"/>
          <p:cNvSpPr/>
          <p:nvPr/>
        </p:nvSpPr>
        <p:spPr>
          <a:xfrm>
            <a:off x="9512935" y="5145405"/>
            <a:ext cx="396875" cy="366395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altLang="zh-CN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7</a:t>
            </a:r>
            <a:endParaRPr kumimoji="0" lang="en-GB" altLang="zh-CN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LAST MEETING</a:t>
            </a:r>
            <a:endParaRPr lang="en-US" altLang="en-GB" b="1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869950"/>
            <a:ext cx="10972800" cy="4953000"/>
          </a:xfrm>
        </p:spPr>
        <p:txBody>
          <a:bodyPr/>
          <a:p>
            <a:pPr marL="0" indent="0">
              <a:buFont typeface="Wingdings" panose="05000000000000000000" charset="0"/>
              <a:buNone/>
            </a:pPr>
            <a:r>
              <a:rPr lang="en-US" altLang="en-GB" sz="200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My progress these last few weeks</a:t>
            </a:r>
            <a:r>
              <a:rPr lang="en-US" altLang="en-US" sz="200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  <a:endParaRPr lang="en-US" altLang="en-GB" sz="200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buFont typeface="Wingdings" panose="05000000000000000000" charset="0"/>
              <a:buChar char="ü"/>
            </a:pPr>
            <a:r>
              <a:rPr lang="en-US" altLang="en-GB" sz="200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Checked the size.</a:t>
            </a:r>
            <a:endParaRPr lang="en-US" altLang="en-GB" sz="200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buFont typeface="Wingdings" panose="05000000000000000000" charset="0"/>
              <a:buChar char="ü"/>
            </a:pPr>
            <a:r>
              <a:rPr lang="en-US" altLang="en-GB" sz="200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Included additional metrics such as mean and standard deviation.</a:t>
            </a:r>
            <a:endParaRPr lang="en-US" altLang="en-GB" sz="200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buFont typeface="Wingdings" panose="05000000000000000000" charset="0"/>
              <a:buChar char="ü"/>
            </a:pPr>
            <a:r>
              <a:rPr lang="en-US" altLang="en-GB" sz="200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Comparison MANUAL.vs.AUTOMATIC.</a:t>
            </a:r>
            <a:endParaRPr lang="en-US" altLang="en-GB" sz="200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buFont typeface="Wingdings" panose="05000000000000000000" charset="0"/>
              <a:buChar char="ü"/>
            </a:pPr>
            <a:r>
              <a:rPr lang="en-US" altLang="en-GB" sz="200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Now the script can assign serial order numbers to lysosome and cell IDs.</a:t>
            </a:r>
            <a:endParaRPr lang="en-US" altLang="en-GB" sz="200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Font typeface="Wingdings" panose="05000000000000000000" charset="0"/>
              <a:buNone/>
            </a:pPr>
            <a:endParaRPr lang="en-US" altLang="en-GB" sz="200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buFont typeface="Wingdings" panose="05000000000000000000" charset="0"/>
              <a:buChar char="v"/>
            </a:pPr>
            <a:r>
              <a:rPr lang="en-US" altLang="en-GB" sz="2000" b="1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Review possible over-detection in some images. </a:t>
            </a:r>
            <a:endParaRPr lang="en-US" altLang="en-GB" sz="2000" b="1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+mn-ea"/>
            </a:endParaRPr>
          </a:p>
          <a:p>
            <a:pPr marL="0" indent="0">
              <a:buFont typeface="Wingdings" panose="05000000000000000000" charset="0"/>
              <a:buNone/>
            </a:pPr>
            <a:r>
              <a:rPr lang="en-US" altLang="en-GB" sz="2000" b="1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I am working in the automatization of same parameters to avoid or reduce over deteccion on all images.</a:t>
            </a:r>
            <a:endParaRPr lang="en-US" altLang="en-GB" sz="2000" b="1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+mn-ea"/>
            </a:endParaRPr>
          </a:p>
          <a:p>
            <a:pPr marL="0" indent="0">
              <a:buFont typeface="Wingdings" panose="05000000000000000000" charset="0"/>
              <a:buNone/>
            </a:pPr>
            <a:endParaRPr lang="en-US" altLang="en-GB" sz="200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buFont typeface="Arial" panose="020B0604020202020204" pitchFamily="34" charset="0"/>
              <a:buChar char="ˣ"/>
            </a:pPr>
            <a:r>
              <a:rPr lang="en-US" altLang="en-GB" sz="200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Verify cases where there are lysosomes outside with a different cell ID.</a:t>
            </a:r>
            <a:endParaRPr lang="en-US" altLang="en-GB" sz="200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+mn-ea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en-GB" sz="200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 will start working on this point next week.</a:t>
            </a:r>
            <a:endParaRPr lang="en-US" altLang="en-GB" sz="200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en-US" altLang="en-GB" sz="2000" b="1" u="sng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OREN</a:t>
            </a:r>
            <a:r>
              <a:rPr lang="en-US" altLang="en-GB" sz="2000" b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: One addition/clarification - need to find a way to limit cell size to a certain (lower) limit so to exclude these fragments being counted as a cell…</a:t>
            </a:r>
            <a:r>
              <a:rPr lang="en-US" altLang="en-US" sz="2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 </a:t>
            </a:r>
            <a:endParaRPr lang="en-US" altLang="en-US" sz="20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+mn-ea"/>
            </a:endParaRPr>
          </a:p>
          <a:p>
            <a:pPr marL="0" indent="0">
              <a:buNone/>
            </a:pPr>
            <a:endParaRPr lang="en-US" altLang="en-US" sz="20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Font typeface="Wingdings" panose="05000000000000000000" charset="0"/>
              <a:buNone/>
            </a:pPr>
            <a:endParaRPr lang="en-US" altLang="en-GB" sz="200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GB" altLang="en-US" b="1" dirty="0">
                <a:solidFill>
                  <a:srgbClr val="FF0000"/>
                </a:solidFill>
                <a:cs typeface="Arial" panose="020B0604020202020204"/>
                <a:sym typeface="+mn-ea"/>
              </a:rPr>
              <a:t>MANUAL.vs.AUTOMATIC</a:t>
            </a:r>
            <a:endParaRPr lang="en-GB" altLang="en-US"/>
          </a:p>
        </p:txBody>
      </p:sp>
      <p:graphicFrame>
        <p:nvGraphicFramePr>
          <p:cNvPr id="4" name="Table 3"/>
          <p:cNvGraphicFramePr/>
          <p:nvPr/>
        </p:nvGraphicFramePr>
        <p:xfrm>
          <a:off x="378460" y="699135"/>
          <a:ext cx="4874260" cy="609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3820"/>
                <a:gridCol w="913765"/>
                <a:gridCol w="1507490"/>
                <a:gridCol w="1099185"/>
              </a:tblGrid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/>
                        <a:t>ID CELL</a:t>
                      </a: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/>
                        <a:t>ID LY</a:t>
                      </a: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/>
                        <a:t>MANUAL</a:t>
                      </a: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/>
                        <a:t>AUT</a:t>
                      </a:r>
                      <a:endParaRPr lang="en-GB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>
                          <a:solidFill>
                            <a:srgbClr val="FF0000"/>
                          </a:solidFill>
                        </a:rPr>
                        <a:t>1</a:t>
                      </a:r>
                      <a:endParaRPr lang="en-GB" altLang="en-US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>
                          <a:solidFill>
                            <a:srgbClr val="FF0000"/>
                          </a:solidFill>
                        </a:rPr>
                        <a:t>1</a:t>
                      </a:r>
                      <a:endParaRPr lang="en-GB" altLang="en-US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>
                          <a:solidFill>
                            <a:srgbClr val="FF0000"/>
                          </a:solidFill>
                        </a:rPr>
                        <a:t>0.824</a:t>
                      </a:r>
                      <a:endParaRPr lang="en-GB" altLang="en-US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>
                          <a:solidFill>
                            <a:srgbClr val="FF0000"/>
                          </a:solidFill>
                        </a:rPr>
                        <a:t>0.670</a:t>
                      </a:r>
                      <a:endParaRPr lang="en-GB" altLang="en-US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GB" alt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GB" alt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>
                          <a:solidFill>
                            <a:schemeClr val="tx1"/>
                          </a:solidFill>
                        </a:rPr>
                        <a:t>0.412</a:t>
                      </a:r>
                      <a:endParaRPr lang="en-GB" alt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>
                          <a:solidFill>
                            <a:schemeClr val="tx1"/>
                          </a:solidFill>
                        </a:rPr>
                        <a:t>0.470</a:t>
                      </a:r>
                      <a:endParaRPr lang="en-GB" alt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GB" alt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GB" alt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>
                          <a:solidFill>
                            <a:schemeClr val="tx1"/>
                          </a:solidFill>
                        </a:rPr>
                        <a:t>0.549</a:t>
                      </a:r>
                      <a:endParaRPr lang="en-GB" alt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>
                          <a:solidFill>
                            <a:schemeClr val="tx1"/>
                          </a:solidFill>
                        </a:rPr>
                        <a:t>0.571</a:t>
                      </a:r>
                      <a:endParaRPr lang="en-GB" alt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>
                          <a:solidFill>
                            <a:srgbClr val="FF0000"/>
                          </a:solidFill>
                        </a:rPr>
                        <a:t>1</a:t>
                      </a:r>
                      <a:endParaRPr lang="en-GB" altLang="en-US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>
                          <a:solidFill>
                            <a:srgbClr val="FF0000"/>
                          </a:solidFill>
                        </a:rPr>
                        <a:t>4</a:t>
                      </a:r>
                      <a:endParaRPr lang="en-GB" altLang="en-US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>
                          <a:solidFill>
                            <a:srgbClr val="FF0000"/>
                          </a:solidFill>
                        </a:rPr>
                        <a:t>0.595</a:t>
                      </a:r>
                      <a:endParaRPr lang="en-GB" altLang="en-US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>
                          <a:solidFill>
                            <a:srgbClr val="FF0000"/>
                          </a:solidFill>
                        </a:rPr>
                        <a:t>0.788</a:t>
                      </a:r>
                      <a:endParaRPr lang="en-GB" altLang="en-US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GB" alt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>
                          <a:solidFill>
                            <a:schemeClr val="tx1"/>
                          </a:solidFill>
                        </a:rPr>
                        <a:t>5</a:t>
                      </a:r>
                      <a:endParaRPr lang="en-GB" alt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>
                          <a:solidFill>
                            <a:schemeClr val="tx1"/>
                          </a:solidFill>
                        </a:rPr>
                        <a:t>0.687</a:t>
                      </a:r>
                      <a:endParaRPr lang="en-GB" alt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>
                          <a:solidFill>
                            <a:schemeClr val="tx1"/>
                          </a:solidFill>
                        </a:rPr>
                        <a:t>0.590</a:t>
                      </a:r>
                      <a:endParaRPr lang="en-GB" alt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GB" alt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>
                          <a:solidFill>
                            <a:schemeClr val="tx1"/>
                          </a:solidFill>
                        </a:rPr>
                        <a:t>6</a:t>
                      </a:r>
                      <a:endParaRPr lang="en-GB" alt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>
                          <a:solidFill>
                            <a:schemeClr val="tx1"/>
                          </a:solidFill>
                        </a:rPr>
                        <a:t>0.504</a:t>
                      </a:r>
                      <a:endParaRPr lang="en-GB" alt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>
                          <a:solidFill>
                            <a:schemeClr val="tx1"/>
                          </a:solidFill>
                        </a:rPr>
                        <a:t>0.493</a:t>
                      </a:r>
                      <a:endParaRPr lang="en-GB" alt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GB" alt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>
                          <a:solidFill>
                            <a:schemeClr val="tx1"/>
                          </a:solidFill>
                        </a:rPr>
                        <a:t>7</a:t>
                      </a:r>
                      <a:endParaRPr lang="en-GB" alt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>
                          <a:solidFill>
                            <a:schemeClr val="tx1"/>
                          </a:solidFill>
                        </a:rPr>
                        <a:t>0.596</a:t>
                      </a:r>
                      <a:endParaRPr lang="en-GB" alt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>
                          <a:solidFill>
                            <a:schemeClr val="tx1"/>
                          </a:solidFill>
                        </a:rPr>
                        <a:t>0.490</a:t>
                      </a:r>
                      <a:endParaRPr lang="en-GB" alt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>
                          <a:solidFill>
                            <a:schemeClr val="tx1"/>
                          </a:solidFill>
                        </a:rPr>
                        <a:t>4</a:t>
                      </a:r>
                      <a:endParaRPr lang="en-GB" alt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GB" alt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>
                          <a:solidFill>
                            <a:schemeClr val="tx1"/>
                          </a:solidFill>
                        </a:rPr>
                        <a:t>0.733</a:t>
                      </a:r>
                      <a:endParaRPr lang="en-GB" alt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>
                          <a:solidFill>
                            <a:schemeClr val="tx1"/>
                          </a:solidFill>
                        </a:rPr>
                        <a:t>0.650</a:t>
                      </a:r>
                      <a:endParaRPr lang="en-GB" alt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>
                          <a:solidFill>
                            <a:schemeClr val="tx1"/>
                          </a:solidFill>
                        </a:rPr>
                        <a:t>4</a:t>
                      </a:r>
                      <a:endParaRPr lang="en-GB" alt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GB" alt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>
                          <a:solidFill>
                            <a:schemeClr val="tx1"/>
                          </a:solidFill>
                        </a:rPr>
                        <a:t>0.595</a:t>
                      </a:r>
                      <a:endParaRPr lang="en-GB" alt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>
                          <a:solidFill>
                            <a:schemeClr val="tx1"/>
                          </a:solidFill>
                        </a:rPr>
                        <a:t>0.567</a:t>
                      </a:r>
                      <a:endParaRPr lang="en-GB" alt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>
                          <a:solidFill>
                            <a:schemeClr val="tx1"/>
                          </a:solidFill>
                        </a:rPr>
                        <a:t>4</a:t>
                      </a:r>
                      <a:endParaRPr lang="en-GB" alt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GB" alt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>
                          <a:solidFill>
                            <a:schemeClr val="tx1"/>
                          </a:solidFill>
                        </a:rPr>
                        <a:t>0.733</a:t>
                      </a:r>
                      <a:endParaRPr lang="en-GB" alt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>
                          <a:solidFill>
                            <a:schemeClr val="tx1"/>
                          </a:solidFill>
                        </a:rPr>
                        <a:t>0.690</a:t>
                      </a:r>
                      <a:endParaRPr lang="en-GB" alt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/>
                        <a:t>4</a:t>
                      </a: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/>
                        <a:t>4</a:t>
                      </a: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/>
                        <a:t>0.550</a:t>
                      </a: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/>
                        <a:t>0.488</a:t>
                      </a:r>
                      <a:endParaRPr lang="en-GB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/>
                        <a:t>4</a:t>
                      </a: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/>
                        <a:t>5</a:t>
                      </a: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/>
                        <a:t>0.596</a:t>
                      </a: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/>
                        <a:t>0.530</a:t>
                      </a:r>
                      <a:endParaRPr lang="en-GB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>
                          <a:solidFill>
                            <a:srgbClr val="0070C0"/>
                          </a:solidFill>
                        </a:rPr>
                        <a:t>4</a:t>
                      </a:r>
                      <a:endParaRPr lang="en-GB" altLang="en-US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>
                          <a:solidFill>
                            <a:srgbClr val="0070C0"/>
                          </a:solidFill>
                        </a:rPr>
                        <a:t>6</a:t>
                      </a:r>
                      <a:endParaRPr lang="en-GB" altLang="en-US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>
                          <a:solidFill>
                            <a:srgbClr val="0070C0"/>
                          </a:solidFill>
                        </a:rPr>
                        <a:t>NOT DATA</a:t>
                      </a:r>
                      <a:endParaRPr lang="en-GB" altLang="en-US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>
                          <a:solidFill>
                            <a:srgbClr val="0070C0"/>
                          </a:solidFill>
                        </a:rPr>
                        <a:t>0.531</a:t>
                      </a:r>
                      <a:endParaRPr lang="en-GB" altLang="en-US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/>
                        <a:t>4</a:t>
                      </a: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/>
                        <a:t>7</a:t>
                      </a: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/>
                        <a:t>0.687/0.687</a:t>
                      </a: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/>
                        <a:t>0.632</a:t>
                      </a:r>
                      <a:endParaRPr lang="en-GB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/>
                        <a:t>4</a:t>
                      </a: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/>
                        <a:t>8</a:t>
                      </a: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/>
                        <a:t>0.504</a:t>
                      </a: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/>
                        <a:t>0.527</a:t>
                      </a:r>
                      <a:endParaRPr lang="en-GB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Table 4"/>
          <p:cNvGraphicFramePr/>
          <p:nvPr>
            <p:custDataLst>
              <p:tags r:id="rId1"/>
            </p:custDataLst>
          </p:nvPr>
        </p:nvGraphicFramePr>
        <p:xfrm>
          <a:off x="5885815" y="699135"/>
          <a:ext cx="4204970" cy="55340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7765"/>
                <a:gridCol w="788670"/>
                <a:gridCol w="1476375"/>
                <a:gridCol w="772160"/>
              </a:tblGrid>
              <a:tr h="36893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/>
                        <a:t>ID CELL</a:t>
                      </a: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/>
                        <a:t>ID LY</a:t>
                      </a: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/>
                        <a:t>MANUAL</a:t>
                      </a: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/>
                        <a:t>AUT</a:t>
                      </a:r>
                      <a:endParaRPr lang="en-GB" altLang="en-US"/>
                    </a:p>
                  </a:txBody>
                  <a:tcPr/>
                </a:tc>
              </a:tr>
              <a:tr h="36893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>
                          <a:solidFill>
                            <a:srgbClr val="FF0000"/>
                          </a:solidFill>
                        </a:rPr>
                        <a:t>6</a:t>
                      </a:r>
                      <a:endParaRPr lang="en-GB" altLang="en-US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>
                          <a:solidFill>
                            <a:srgbClr val="FF0000"/>
                          </a:solidFill>
                        </a:rPr>
                        <a:t>1</a:t>
                      </a:r>
                      <a:endParaRPr lang="en-GB" altLang="en-US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>
                          <a:solidFill>
                            <a:srgbClr val="FF0000"/>
                          </a:solidFill>
                        </a:rPr>
                        <a:t>0.779</a:t>
                      </a:r>
                      <a:endParaRPr lang="en-GB" altLang="en-US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>
                          <a:solidFill>
                            <a:srgbClr val="FF0000"/>
                          </a:solidFill>
                        </a:rPr>
                        <a:t>0.630</a:t>
                      </a:r>
                      <a:endParaRPr lang="en-GB" altLang="en-US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6893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/>
                        <a:t>6</a:t>
                      </a: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/>
                        <a:t>2</a:t>
                      </a: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/>
                        <a:t>0.504</a:t>
                      </a: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/>
                        <a:t>0.450</a:t>
                      </a:r>
                      <a:endParaRPr lang="en-GB" altLang="en-US"/>
                    </a:p>
                  </a:txBody>
                  <a:tcPr/>
                </a:tc>
              </a:tr>
              <a:tr h="36893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/>
                        <a:t>6</a:t>
                      </a: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/>
                        <a:t>3</a:t>
                      </a: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/>
                        <a:t>0.641</a:t>
                      </a: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/>
                        <a:t>0.570</a:t>
                      </a:r>
                      <a:endParaRPr lang="en-GB" altLang="en-US"/>
                    </a:p>
                  </a:txBody>
                  <a:tcPr/>
                </a:tc>
              </a:tr>
              <a:tr h="36893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/>
                        <a:t>6</a:t>
                      </a: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/>
                        <a:t>4</a:t>
                      </a: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/>
                        <a:t>0.550</a:t>
                      </a: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/>
                        <a:t>0.491</a:t>
                      </a:r>
                      <a:endParaRPr lang="en-GB" altLang="en-US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190500"/>
            <a:ext cx="10972800" cy="762000"/>
          </a:xfrm>
        </p:spPr>
        <p:txBody>
          <a:bodyPr lIns="91440" tIns="45720" rIns="91440" bIns="45720" anchor="ctr" anchorCtr="0"/>
          <a:lstStyle/>
          <a:p>
            <a:r>
              <a:rPr lang="en-US" altLang="en-GB" b="1" dirty="0">
                <a:solidFill>
                  <a:srgbClr val="FF0000"/>
                </a:solidFill>
                <a:cs typeface="Arial" panose="020B0604020202020204"/>
              </a:rPr>
              <a:t>DATASETS</a:t>
            </a:r>
            <a:endParaRPr lang="en-US" altLang="en-GB" b="1" dirty="0">
              <a:solidFill>
                <a:srgbClr val="FF0000"/>
              </a:solidFill>
              <a:cs typeface="Arial" panose="020B0604020202020204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15400" y="1597660"/>
            <a:ext cx="2667000" cy="10477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5445" y="3289935"/>
            <a:ext cx="1724025" cy="9144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7520" y="4821555"/>
            <a:ext cx="1762125" cy="5143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925" y="1099820"/>
            <a:ext cx="8515350" cy="46577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792480" y="3048000"/>
            <a:ext cx="10972800" cy="762000"/>
          </a:xfrm>
        </p:spPr>
        <p:txBody>
          <a:bodyPr lIns="91440" tIns="45720" rIns="91440" bIns="45720" anchor="ctr" anchorCtr="0"/>
          <a:lstStyle/>
          <a:p>
            <a:r>
              <a:rPr lang="en-US" altLang="en-GB" b="1" dirty="0">
                <a:solidFill>
                  <a:srgbClr val="FF0000"/>
                </a:solidFill>
                <a:cs typeface="Arial" panose="020B0604020202020204"/>
                <a:sym typeface="+mn-ea"/>
              </a:rPr>
              <a:t>Airy scan_40A_UAS-TMEM-HA_CB_0h_</a:t>
            </a:r>
            <a:r>
              <a:rPr lang="en-GB" altLang="en-US" b="1" dirty="0">
                <a:solidFill>
                  <a:srgbClr val="FF0000"/>
                </a:solidFill>
                <a:cs typeface="Arial" panose="020B0604020202020204"/>
                <a:sym typeface="+mn-ea"/>
              </a:rPr>
              <a:t>2</a:t>
            </a:r>
            <a:r>
              <a:rPr lang="en-US" altLang="en-GB" b="1" dirty="0">
                <a:solidFill>
                  <a:srgbClr val="FF0000"/>
                </a:solidFill>
                <a:cs typeface="Arial" panose="020B0604020202020204"/>
                <a:sym typeface="+mn-ea"/>
              </a:rPr>
              <a:t>_051222</a:t>
            </a:r>
            <a:endParaRPr lang="en-US" altLang="en-GB" b="1" dirty="0">
              <a:solidFill>
                <a:srgbClr val="FF0000"/>
              </a:solidFill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DETECTION VIDEO</a:t>
            </a:r>
            <a:endParaRPr lang="en-US" altLang="en-GB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+mn-ea"/>
            </a:endParaRPr>
          </a:p>
        </p:txBody>
      </p:sp>
      <p:pic>
        <p:nvPicPr>
          <p:cNvPr id="3" name="ch2_raw_and_fused_all_viz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396240" y="773430"/>
            <a:ext cx="11399520" cy="56997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SEGMENTATION</a:t>
            </a:r>
            <a:endParaRPr lang="en-US" altLang="en-GB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+mn-ea"/>
            </a:endParaRPr>
          </a:p>
        </p:txBody>
      </p:sp>
      <p:pic>
        <p:nvPicPr>
          <p:cNvPr id="3" name="Picture 2" descr="SEG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0245" y="675640"/>
            <a:ext cx="10235565" cy="5941695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7378700" y="1793240"/>
            <a:ext cx="636270" cy="66548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1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6" name="Oval 5"/>
          <p:cNvSpPr/>
          <p:nvPr/>
        </p:nvSpPr>
        <p:spPr>
          <a:xfrm>
            <a:off x="7505700" y="3615690"/>
            <a:ext cx="636270" cy="66548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4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7" name="Oval 6"/>
          <p:cNvSpPr/>
          <p:nvPr/>
        </p:nvSpPr>
        <p:spPr>
          <a:xfrm>
            <a:off x="3465830" y="4281170"/>
            <a:ext cx="636270" cy="66548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2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8" name="Oval 7"/>
          <p:cNvSpPr/>
          <p:nvPr/>
        </p:nvSpPr>
        <p:spPr>
          <a:xfrm>
            <a:off x="6869430" y="4946650"/>
            <a:ext cx="636270" cy="66548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3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GB" altLang="en-US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MANUAL.vs.AUTOMATIC</a:t>
            </a:r>
            <a:endParaRPr lang="en-GB" altLang="en-US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+mn-ea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78105" y="773430"/>
            <a:ext cx="3390900" cy="32480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025" y="3429000"/>
            <a:ext cx="3324860" cy="3429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3155" y="773430"/>
            <a:ext cx="3305175" cy="31623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33155" y="3935730"/>
            <a:ext cx="3590925" cy="2667000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4588510" y="4010025"/>
            <a:ext cx="4057650" cy="2518410"/>
            <a:chOff x="0" y="1312"/>
            <a:chExt cx="9546" cy="4510"/>
          </a:xfrm>
        </p:grpSpPr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976" y="1979"/>
              <a:ext cx="4974" cy="2939"/>
            </a:xfrm>
            <a:prstGeom prst="rect">
              <a:avLst/>
            </a:prstGeom>
          </p:spPr>
        </p:pic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72" y="2042"/>
              <a:ext cx="3675" cy="945"/>
            </a:xfrm>
            <a:prstGeom prst="rect">
              <a:avLst/>
            </a:prstGeom>
          </p:spPr>
        </p:pic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203" y="3176"/>
              <a:ext cx="3012" cy="903"/>
            </a:xfrm>
            <a:prstGeom prst="rect">
              <a:avLst/>
            </a:prstGeom>
          </p:spPr>
        </p:pic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645" y="4269"/>
              <a:ext cx="3690" cy="1020"/>
            </a:xfrm>
            <a:prstGeom prst="rect">
              <a:avLst/>
            </a:prstGeom>
          </p:spPr>
        </p:pic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0" y="3194"/>
              <a:ext cx="3675" cy="885"/>
            </a:xfrm>
            <a:prstGeom prst="rect">
              <a:avLst/>
            </a:prstGeom>
          </p:spPr>
        </p:pic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03" y="1312"/>
              <a:ext cx="3720" cy="1035"/>
            </a:xfrm>
            <a:prstGeom prst="rect">
              <a:avLst/>
            </a:prstGeom>
          </p:spPr>
        </p:pic>
        <p:cxnSp>
          <p:nvCxnSpPr>
            <p:cNvPr id="37" name="Straight Arrow Connector 36"/>
            <p:cNvCxnSpPr/>
            <p:nvPr/>
          </p:nvCxnSpPr>
          <p:spPr>
            <a:xfrm>
              <a:off x="3849" y="2931"/>
              <a:ext cx="178" cy="1957"/>
            </a:xfrm>
            <a:prstGeom prst="straightConnector1">
              <a:avLst/>
            </a:prstGeom>
            <a:ln>
              <a:headEnd type="none" w="med" len="med"/>
              <a:tailEnd type="arrow" w="med" len="med"/>
            </a:ln>
          </p:spPr>
          <p:style>
            <a:lnRef idx="3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829" y="4832"/>
              <a:ext cx="3690" cy="990"/>
            </a:xfrm>
            <a:prstGeom prst="rect">
              <a:avLst/>
            </a:prstGeom>
          </p:spPr>
        </p:pic>
      </p:grpSp>
      <p:grpSp>
        <p:nvGrpSpPr>
          <p:cNvPr id="9" name="Group 8"/>
          <p:cNvGrpSpPr/>
          <p:nvPr/>
        </p:nvGrpSpPr>
        <p:grpSpPr>
          <a:xfrm>
            <a:off x="3400425" y="939165"/>
            <a:ext cx="4699000" cy="1970405"/>
            <a:chOff x="4740" y="6188"/>
            <a:chExt cx="9393" cy="3527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670" y="6632"/>
              <a:ext cx="3435" cy="2880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0383" y="6287"/>
              <a:ext cx="3750" cy="1140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5993" y="6188"/>
              <a:ext cx="3750" cy="975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10125" y="7646"/>
              <a:ext cx="3780" cy="1065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4740" y="7274"/>
              <a:ext cx="3765" cy="1020"/>
            </a:xfrm>
            <a:prstGeom prst="rect">
              <a:avLst/>
            </a:prstGeom>
          </p:spPr>
        </p:pic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5179" y="8432"/>
              <a:ext cx="3525" cy="1080"/>
            </a:xfrm>
            <a:prstGeom prst="rect">
              <a:avLst/>
            </a:prstGeom>
          </p:spPr>
        </p:pic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9005" y="8711"/>
              <a:ext cx="2100" cy="1005"/>
            </a:xfrm>
            <a:prstGeom prst="rect">
              <a:avLst/>
            </a:prstGeom>
          </p:spPr>
        </p:pic>
      </p:grpSp>
      <p:sp>
        <p:nvSpPr>
          <p:cNvPr id="12" name="Oval 11"/>
          <p:cNvSpPr/>
          <p:nvPr/>
        </p:nvSpPr>
        <p:spPr>
          <a:xfrm>
            <a:off x="3312795" y="3881120"/>
            <a:ext cx="381000" cy="536575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1</a:t>
            </a:r>
            <a:endParaRPr kumimoji="0" lang="en-US" altLang="zh-CN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13" name="Rectangles 12"/>
          <p:cNvSpPr/>
          <p:nvPr/>
        </p:nvSpPr>
        <p:spPr>
          <a:xfrm>
            <a:off x="7942580" y="3656965"/>
            <a:ext cx="562610" cy="539115"/>
          </a:xfrm>
          <a:prstGeom prst="rect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4</a:t>
            </a:r>
            <a:endParaRPr kumimoji="0" lang="en-GB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14" name="Rectangles 13"/>
          <p:cNvSpPr/>
          <p:nvPr/>
        </p:nvSpPr>
        <p:spPr>
          <a:xfrm>
            <a:off x="3693795" y="2887980"/>
            <a:ext cx="562610" cy="539115"/>
          </a:xfrm>
          <a:prstGeom prst="rect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1</a:t>
            </a:r>
            <a:endParaRPr kumimoji="0" lang="en-GB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2677795" y="3881120"/>
            <a:ext cx="381000" cy="536575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altLang="en-US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2</a:t>
            </a:r>
            <a:endParaRPr kumimoji="0" lang="en-GB" altLang="en-US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3133090" y="5438775"/>
            <a:ext cx="381000" cy="536575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altLang="en-US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3</a:t>
            </a:r>
            <a:endParaRPr kumimoji="0" lang="en-GB" altLang="en-US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17" name="Oval 16"/>
          <p:cNvSpPr/>
          <p:nvPr/>
        </p:nvSpPr>
        <p:spPr>
          <a:xfrm>
            <a:off x="1341755" y="6312535"/>
            <a:ext cx="311150" cy="45466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altLang="en-US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4</a:t>
            </a:r>
            <a:endParaRPr kumimoji="0" lang="en-GB" altLang="en-US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18" name="Oval 17"/>
          <p:cNvSpPr/>
          <p:nvPr/>
        </p:nvSpPr>
        <p:spPr>
          <a:xfrm>
            <a:off x="1505585" y="4793615"/>
            <a:ext cx="381000" cy="536575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altLang="en-US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5</a:t>
            </a:r>
            <a:endParaRPr kumimoji="0" lang="en-GB" altLang="en-US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2179955" y="6312535"/>
            <a:ext cx="416560" cy="454025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altLang="en-US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6</a:t>
            </a:r>
            <a:endParaRPr kumimoji="0" lang="en-GB" altLang="en-US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20" name="Oval 19"/>
          <p:cNvSpPr/>
          <p:nvPr/>
        </p:nvSpPr>
        <p:spPr>
          <a:xfrm>
            <a:off x="8938260" y="5330190"/>
            <a:ext cx="381000" cy="536575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1</a:t>
            </a:r>
            <a:endParaRPr kumimoji="0" lang="en-US" altLang="zh-CN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10195560" y="3761740"/>
            <a:ext cx="381000" cy="536575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2</a:t>
            </a:r>
            <a:endParaRPr kumimoji="0" lang="en-GB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9528810" y="3935730"/>
            <a:ext cx="381000" cy="536575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altLang="en-US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3</a:t>
            </a:r>
            <a:endParaRPr kumimoji="0" lang="en-GB" altLang="en-US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24" name="Oval 23"/>
          <p:cNvSpPr/>
          <p:nvPr/>
        </p:nvSpPr>
        <p:spPr>
          <a:xfrm>
            <a:off x="11811000" y="5124450"/>
            <a:ext cx="381000" cy="536575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altLang="en-US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4</a:t>
            </a:r>
            <a:endParaRPr kumimoji="0" lang="en-US" altLang="zh-CN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31" name="Oval 30"/>
          <p:cNvSpPr/>
          <p:nvPr/>
        </p:nvSpPr>
        <p:spPr>
          <a:xfrm>
            <a:off x="11430000" y="4125595"/>
            <a:ext cx="381000" cy="536575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altLang="en-US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5</a:t>
            </a:r>
            <a:endParaRPr kumimoji="0" lang="en-GB" altLang="en-US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39" name="Oval 38"/>
          <p:cNvSpPr/>
          <p:nvPr/>
        </p:nvSpPr>
        <p:spPr>
          <a:xfrm>
            <a:off x="11201400" y="5991860"/>
            <a:ext cx="381000" cy="536575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altLang="en-US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6</a:t>
            </a:r>
            <a:endParaRPr kumimoji="0" lang="en-GB" altLang="en-US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GB" altLang="en-US" b="1" dirty="0">
                <a:solidFill>
                  <a:srgbClr val="FF0000"/>
                </a:solidFill>
                <a:cs typeface="Arial" panose="020B0604020202020204"/>
                <a:sym typeface="+mn-ea"/>
              </a:rPr>
              <a:t>MANUAL.vs.AUTOMATIC</a:t>
            </a:r>
            <a:endParaRPr lang="en-GB" altLang="en-US"/>
          </a:p>
        </p:txBody>
      </p:sp>
      <p:graphicFrame>
        <p:nvGraphicFramePr>
          <p:cNvPr id="4" name="Table 3"/>
          <p:cNvGraphicFramePr/>
          <p:nvPr>
            <p:custDataLst>
              <p:tags r:id="rId1"/>
            </p:custDataLst>
          </p:nvPr>
        </p:nvGraphicFramePr>
        <p:xfrm>
          <a:off x="3168650" y="1003935"/>
          <a:ext cx="5623560" cy="5415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2100"/>
                <a:gridCol w="1054100"/>
                <a:gridCol w="1739265"/>
                <a:gridCol w="1268095"/>
              </a:tblGrid>
              <a:tr h="4165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/>
                        <a:t>ID CELL</a:t>
                      </a: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/>
                        <a:t>ID LY</a:t>
                      </a: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/>
                        <a:t>MANUAL</a:t>
                      </a: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/>
                        <a:t>AUT</a:t>
                      </a:r>
                      <a:endParaRPr lang="en-GB" altLang="en-US"/>
                    </a:p>
                  </a:txBody>
                  <a:tcPr/>
                </a:tc>
              </a:tr>
              <a:tr h="4165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GB" alt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GB" alt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>
                          <a:solidFill>
                            <a:schemeClr val="tx1"/>
                          </a:solidFill>
                        </a:rPr>
                        <a:t>0.691</a:t>
                      </a:r>
                      <a:endParaRPr lang="en-GB" alt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>
                          <a:solidFill>
                            <a:schemeClr val="tx1"/>
                          </a:solidFill>
                        </a:rPr>
                        <a:t>0.570</a:t>
                      </a:r>
                      <a:endParaRPr lang="en-GB" alt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4165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GB" alt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GB" alt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>
                          <a:solidFill>
                            <a:schemeClr val="tx1"/>
                          </a:solidFill>
                        </a:rPr>
                        <a:t>0.681</a:t>
                      </a:r>
                      <a:endParaRPr lang="en-GB" alt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>
                          <a:solidFill>
                            <a:schemeClr val="tx1"/>
                          </a:solidFill>
                        </a:rPr>
                        <a:t>0.690</a:t>
                      </a:r>
                      <a:endParaRPr lang="en-GB" alt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4165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GB" alt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GB" alt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>
                          <a:solidFill>
                            <a:schemeClr val="tx1"/>
                          </a:solidFill>
                        </a:rPr>
                        <a:t>0.585</a:t>
                      </a:r>
                      <a:endParaRPr lang="en-GB" alt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>
                          <a:solidFill>
                            <a:schemeClr val="tx1"/>
                          </a:solidFill>
                        </a:rPr>
                        <a:t>0.627</a:t>
                      </a:r>
                      <a:endParaRPr lang="en-GB" alt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4165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GB" alt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>
                          <a:solidFill>
                            <a:schemeClr val="tx1"/>
                          </a:solidFill>
                        </a:rPr>
                        <a:t>4</a:t>
                      </a:r>
                      <a:endParaRPr lang="en-GB" alt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>
                          <a:solidFill>
                            <a:schemeClr val="tx1"/>
                          </a:solidFill>
                        </a:rPr>
                        <a:t>0.642</a:t>
                      </a:r>
                      <a:endParaRPr lang="en-GB" alt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>
                          <a:solidFill>
                            <a:schemeClr val="tx1"/>
                          </a:solidFill>
                        </a:rPr>
                        <a:t>0.550</a:t>
                      </a:r>
                      <a:endParaRPr lang="en-GB" alt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4165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>
                          <a:solidFill>
                            <a:srgbClr val="FF0000"/>
                          </a:solidFill>
                        </a:rPr>
                        <a:t>1</a:t>
                      </a:r>
                      <a:endParaRPr lang="en-GB" altLang="en-US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>
                          <a:solidFill>
                            <a:srgbClr val="FF0000"/>
                          </a:solidFill>
                        </a:rPr>
                        <a:t>5</a:t>
                      </a:r>
                      <a:endParaRPr lang="en-GB" altLang="en-US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>
                          <a:solidFill>
                            <a:srgbClr val="FF0000"/>
                          </a:solidFill>
                        </a:rPr>
                        <a:t>0.961</a:t>
                      </a:r>
                      <a:endParaRPr lang="en-GB" altLang="en-US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>
                          <a:solidFill>
                            <a:srgbClr val="FF0000"/>
                          </a:solidFill>
                        </a:rPr>
                        <a:t>0.692</a:t>
                      </a:r>
                      <a:endParaRPr lang="en-GB" altLang="en-US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4165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>
                          <a:solidFill>
                            <a:srgbClr val="FF0000"/>
                          </a:solidFill>
                        </a:rPr>
                        <a:t>1</a:t>
                      </a:r>
                      <a:endParaRPr lang="en-GB" altLang="en-US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>
                          <a:solidFill>
                            <a:srgbClr val="FF0000"/>
                          </a:solidFill>
                        </a:rPr>
                        <a:t>6</a:t>
                      </a:r>
                      <a:endParaRPr lang="en-GB" altLang="en-US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>
                          <a:solidFill>
                            <a:srgbClr val="FF0000"/>
                          </a:solidFill>
                        </a:rPr>
                        <a:t>0.595</a:t>
                      </a:r>
                      <a:endParaRPr lang="en-GB" altLang="en-US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>
                          <a:solidFill>
                            <a:srgbClr val="FF0000"/>
                          </a:solidFill>
                        </a:rPr>
                        <a:t>0.750</a:t>
                      </a:r>
                      <a:endParaRPr lang="en-GB" altLang="en-US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4165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>
                          <a:solidFill>
                            <a:schemeClr val="tx1"/>
                          </a:solidFill>
                        </a:rPr>
                        <a:t>4</a:t>
                      </a:r>
                      <a:endParaRPr lang="en-GB" alt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GB" alt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>
                          <a:solidFill>
                            <a:schemeClr val="tx1"/>
                          </a:solidFill>
                        </a:rPr>
                        <a:t>0.549</a:t>
                      </a:r>
                      <a:endParaRPr lang="en-GB" alt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>
                          <a:solidFill>
                            <a:schemeClr val="tx1"/>
                          </a:solidFill>
                        </a:rPr>
                        <a:t>0.490</a:t>
                      </a:r>
                      <a:endParaRPr lang="en-GB" alt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4165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>
                          <a:solidFill>
                            <a:schemeClr val="tx1"/>
                          </a:solidFill>
                        </a:rPr>
                        <a:t>4</a:t>
                      </a:r>
                      <a:endParaRPr lang="en-GB" alt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GB" alt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>
                          <a:solidFill>
                            <a:schemeClr val="tx1"/>
                          </a:solidFill>
                        </a:rPr>
                        <a:t>0.595</a:t>
                      </a:r>
                      <a:endParaRPr lang="en-GB" alt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>
                          <a:solidFill>
                            <a:schemeClr val="tx1"/>
                          </a:solidFill>
                        </a:rPr>
                        <a:t>0.530</a:t>
                      </a:r>
                      <a:endParaRPr lang="en-GB" alt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4165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>
                          <a:solidFill>
                            <a:schemeClr val="tx1"/>
                          </a:solidFill>
                        </a:rPr>
                        <a:t>4</a:t>
                      </a:r>
                      <a:endParaRPr lang="en-GB" alt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GB" alt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>
                          <a:solidFill>
                            <a:schemeClr val="tx1"/>
                          </a:solidFill>
                        </a:rPr>
                        <a:t>0.550</a:t>
                      </a:r>
                      <a:endParaRPr lang="en-GB" alt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>
                          <a:solidFill>
                            <a:schemeClr val="tx1"/>
                          </a:solidFill>
                        </a:rPr>
                        <a:t>0.510</a:t>
                      </a:r>
                      <a:endParaRPr lang="en-GB" alt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4165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>
                          <a:solidFill>
                            <a:schemeClr val="tx1"/>
                          </a:solidFill>
                        </a:rPr>
                        <a:t>4</a:t>
                      </a:r>
                      <a:endParaRPr lang="en-GB" alt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>
                          <a:solidFill>
                            <a:schemeClr val="tx1"/>
                          </a:solidFill>
                        </a:rPr>
                        <a:t>4</a:t>
                      </a:r>
                      <a:endParaRPr lang="en-GB" alt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>
                          <a:solidFill>
                            <a:schemeClr val="tx1"/>
                          </a:solidFill>
                        </a:rPr>
                        <a:t>0.641</a:t>
                      </a:r>
                      <a:endParaRPr lang="en-GB" alt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>
                          <a:solidFill>
                            <a:schemeClr val="tx1"/>
                          </a:solidFill>
                        </a:rPr>
                        <a:t>0.590</a:t>
                      </a:r>
                      <a:endParaRPr lang="en-GB" alt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4165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>
                          <a:solidFill>
                            <a:schemeClr val="tx1"/>
                          </a:solidFill>
                        </a:rPr>
                        <a:t>4</a:t>
                      </a:r>
                      <a:endParaRPr lang="en-GB" alt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>
                          <a:solidFill>
                            <a:schemeClr val="tx1"/>
                          </a:solidFill>
                        </a:rPr>
                        <a:t>5</a:t>
                      </a:r>
                      <a:endParaRPr lang="en-GB" alt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>
                          <a:solidFill>
                            <a:schemeClr val="tx1"/>
                          </a:solidFill>
                        </a:rPr>
                        <a:t>0.732</a:t>
                      </a:r>
                      <a:endParaRPr lang="en-GB" alt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>
                          <a:solidFill>
                            <a:schemeClr val="tx1"/>
                          </a:solidFill>
                        </a:rPr>
                        <a:t>0.630</a:t>
                      </a:r>
                      <a:endParaRPr lang="en-GB" alt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4165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>
                          <a:solidFill>
                            <a:srgbClr val="FF0000"/>
                          </a:solidFill>
                        </a:rPr>
                        <a:t>4</a:t>
                      </a:r>
                      <a:endParaRPr lang="en-GB" altLang="en-US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>
                          <a:solidFill>
                            <a:srgbClr val="FF0000"/>
                          </a:solidFill>
                        </a:rPr>
                        <a:t>6</a:t>
                      </a:r>
                      <a:endParaRPr lang="en-GB" altLang="en-US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>
                          <a:solidFill>
                            <a:srgbClr val="FF0000"/>
                          </a:solidFill>
                        </a:rPr>
                        <a:t>0.824</a:t>
                      </a:r>
                      <a:endParaRPr lang="en-GB" altLang="en-US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>
                          <a:solidFill>
                            <a:srgbClr val="FF0000"/>
                          </a:solidFill>
                        </a:rPr>
                        <a:t>0.632</a:t>
                      </a:r>
                      <a:endParaRPr lang="en-GB" altLang="en-US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 b="1">
                <a:solidFill>
                  <a:srgbClr val="FF0000"/>
                </a:solidFill>
                <a:sym typeface="+mn-ea"/>
              </a:rPr>
              <a:t>DATASET LYSOSOMES(ORDER FOR CELL ID)</a:t>
            </a:r>
            <a:endParaRPr lang="en-GB" altLang="en-US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+mn-ea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8285" y="1054100"/>
            <a:ext cx="7800975" cy="3276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6330" y="965835"/>
            <a:ext cx="2667000" cy="10477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6695" y="2395220"/>
            <a:ext cx="1771650" cy="5238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97645" y="3131185"/>
            <a:ext cx="1790700" cy="10001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95960" y="2846070"/>
            <a:ext cx="10972800" cy="582613"/>
          </a:xfrm>
        </p:spPr>
        <p:txBody>
          <a:bodyPr/>
          <a:p>
            <a:r>
              <a:rPr lang="en-US" altLang="en-GB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Airy scan_40A_UAS-TMEM-HA_CB_4h_1_051222</a:t>
            </a:r>
            <a:endParaRPr lang="en-US" altLang="en-GB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+mn-ea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DETECTION VIDEO</a:t>
            </a:r>
            <a:endParaRPr lang="en-US" altLang="en-GB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+mn-ea"/>
            </a:endParaRPr>
          </a:p>
        </p:txBody>
      </p:sp>
      <p:pic>
        <p:nvPicPr>
          <p:cNvPr id="4" name="ch2_raw_and_fused_all_viz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396240" y="878205"/>
            <a:ext cx="11399520" cy="56997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84455"/>
            <a:ext cx="10972800" cy="582613"/>
          </a:xfrm>
        </p:spPr>
        <p:txBody>
          <a:bodyPr/>
          <a:p>
            <a:r>
              <a:rPr lang="en-US" altLang="en-GB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FILES</a:t>
            </a:r>
            <a:endParaRPr lang="en-US" altLang="en-GB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667385"/>
            <a:ext cx="10972800" cy="4953000"/>
          </a:xfrm>
        </p:spPr>
        <p:txBody>
          <a:bodyPr/>
          <a:p>
            <a:pPr>
              <a:buFont typeface="Wingdings" panose="05000000000000000000" charset="0"/>
              <a:buChar char="ü"/>
            </a:pPr>
            <a:r>
              <a:rPr lang="en-US" altLang="en-GB" sz="2400">
                <a:effectLst/>
                <a:sym typeface="+mn-ea"/>
              </a:rPr>
              <a:t>40A_UAS-TMEM1923x-HA x 71G10 40A MARCM_L3_1_Airy_010724</a:t>
            </a:r>
            <a:endParaRPr lang="en-US" altLang="en-GB" sz="2400">
              <a:effectLst/>
              <a:sym typeface="+mn-ea"/>
            </a:endParaRPr>
          </a:p>
          <a:p>
            <a:pPr>
              <a:buFont typeface="Wingdings" panose="05000000000000000000" charset="0"/>
              <a:buChar char="ü"/>
            </a:pPr>
            <a:r>
              <a:rPr lang="en-US" altLang="en-GB" sz="2400">
                <a:sym typeface="+mn-ea"/>
              </a:rPr>
              <a:t>Airy scan_40A_UAS-TMEM-HA_CB_0h_1_051222</a:t>
            </a:r>
            <a:endParaRPr lang="en-US" altLang="en-GB" sz="2400"/>
          </a:p>
          <a:p>
            <a:pPr>
              <a:buFont typeface="Wingdings" panose="05000000000000000000" charset="0"/>
              <a:buChar char="ü"/>
            </a:pPr>
            <a:r>
              <a:rPr lang="en-US" altLang="en-GB" sz="2400">
                <a:sym typeface="+mn-ea"/>
              </a:rPr>
              <a:t>Airy scan_40A_UAS-TMEM-HA_CB_0h_2_051222</a:t>
            </a:r>
            <a:endParaRPr lang="en-US" altLang="en-GB" sz="2400"/>
          </a:p>
          <a:p>
            <a:pPr>
              <a:buFont typeface="Wingdings" panose="05000000000000000000" charset="0"/>
              <a:buChar char="ü"/>
            </a:pPr>
            <a:r>
              <a:rPr lang="en-US" altLang="en-GB" sz="2400">
                <a:sym typeface="+mn-ea"/>
              </a:rPr>
              <a:t>Airy scan_40A_UAS-TMEM-HA_CB_4h_1_051222</a:t>
            </a:r>
            <a:endParaRPr lang="en-US" altLang="en-GB" sz="2400"/>
          </a:p>
          <a:p>
            <a:pPr>
              <a:buFont typeface="Wingdings" panose="05000000000000000000" charset="0"/>
              <a:buChar char="ü"/>
            </a:pPr>
            <a:r>
              <a:rPr lang="en-US" altLang="en-GB" sz="2400">
                <a:sym typeface="+mn-ea"/>
              </a:rPr>
              <a:t>Airy scan_40A_UAS-TMEM-HA_CB_4h_2_051222</a:t>
            </a:r>
            <a:endParaRPr lang="en-US" altLang="en-GB" sz="2400">
              <a:sym typeface="+mn-ea"/>
            </a:endParaRPr>
          </a:p>
          <a:p>
            <a:pPr>
              <a:buFont typeface="Wingdings" panose="05000000000000000000" charset="0"/>
              <a:buChar char="ü"/>
            </a:pPr>
            <a:r>
              <a:rPr lang="en-US" altLang="en-GB" sz="2400"/>
              <a:t>AiryScan-UAS-GFP cyto_40A_UAS-TMEM-3xHA_CB_6h_2_300423.tif</a:t>
            </a:r>
            <a:endParaRPr lang="en-US" altLang="en-GB" sz="2400"/>
          </a:p>
          <a:p>
            <a:pPr>
              <a:buFont typeface="Wingdings" panose="05000000000000000000" charset="0"/>
              <a:buChar char="ü"/>
            </a:pPr>
            <a:r>
              <a:rPr lang="en-US" altLang="en-GB" sz="2400"/>
              <a:t>TMEM-HA 6h CB airy_3_170722</a:t>
            </a:r>
            <a:endParaRPr lang="en-US" altLang="en-GB" sz="2400"/>
          </a:p>
          <a:p>
            <a:pPr>
              <a:buFont typeface="Wingdings" panose="05000000000000000000" charset="0"/>
              <a:buChar char="ü"/>
            </a:pPr>
            <a:r>
              <a:rPr lang="en-US" altLang="en-GB" sz="2400"/>
              <a:t>40A_UAS-TMEM192-3xHA x 40A 71G10 MARCM_around 12h - for quantification_4 Airy-CBs_300425</a:t>
            </a:r>
            <a:endParaRPr lang="en-US" altLang="en-GB" sz="2400"/>
          </a:p>
          <a:p>
            <a:pPr>
              <a:buFont typeface="Wingdings" panose="05000000000000000000" charset="0"/>
              <a:buChar char="ü"/>
            </a:pPr>
            <a:r>
              <a:rPr lang="en-US" altLang="en-GB" sz="2400">
                <a:solidFill>
                  <a:schemeClr val="tx1"/>
                </a:solidFill>
                <a:effectLst/>
              </a:rPr>
              <a:t>40A_UAS-TMEM192-3xHA x 40A 71G10 MARCM_around 12h - for quantification_3 Airy-CBs_300425</a:t>
            </a:r>
            <a:endParaRPr lang="en-US" altLang="en-GB" sz="2400">
              <a:solidFill>
                <a:schemeClr val="tx1"/>
              </a:solidFill>
              <a:effectLst/>
            </a:endParaRPr>
          </a:p>
          <a:p>
            <a:pPr marL="0" indent="0">
              <a:buFont typeface="Wingdings" panose="05000000000000000000" charset="0"/>
              <a:buNone/>
            </a:pPr>
            <a:endParaRPr lang="en-US" altLang="en-GB" sz="2400">
              <a:solidFill>
                <a:schemeClr val="tx1"/>
              </a:solidFill>
              <a:effectLst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SEGMENTATION</a:t>
            </a:r>
            <a:endParaRPr lang="en-US" altLang="en-GB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+mn-ea"/>
            </a:endParaRPr>
          </a:p>
        </p:txBody>
      </p:sp>
      <p:pic>
        <p:nvPicPr>
          <p:cNvPr id="4" name="Picture 3" descr="SEG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6605" y="773430"/>
            <a:ext cx="10473690" cy="6080125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7947660" y="3924935"/>
            <a:ext cx="626745" cy="59817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2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6" name="Oval 5"/>
          <p:cNvSpPr/>
          <p:nvPr/>
        </p:nvSpPr>
        <p:spPr>
          <a:xfrm>
            <a:off x="5536565" y="4319905"/>
            <a:ext cx="626745" cy="59817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3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7" name="Oval 6"/>
          <p:cNvSpPr/>
          <p:nvPr/>
        </p:nvSpPr>
        <p:spPr>
          <a:xfrm>
            <a:off x="5782945" y="2021205"/>
            <a:ext cx="626745" cy="59817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4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8" name="Oval 7"/>
          <p:cNvSpPr/>
          <p:nvPr/>
        </p:nvSpPr>
        <p:spPr>
          <a:xfrm>
            <a:off x="2614930" y="2619375"/>
            <a:ext cx="626745" cy="59817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5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57150"/>
            <a:ext cx="10972800" cy="582613"/>
          </a:xfrm>
        </p:spPr>
        <p:txBody>
          <a:bodyPr/>
          <a:p>
            <a:r>
              <a:rPr lang="en-US" altLang="en-GB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METRICS</a:t>
            </a:r>
            <a:endParaRPr lang="en-US" altLang="en-GB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+mn-ea"/>
            </a:endParaRPr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9065" y="1060450"/>
            <a:ext cx="1381125" cy="2190750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1605" y="475615"/>
            <a:ext cx="1800225" cy="2028825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69435"/>
            <a:ext cx="1790700" cy="1571625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3025" y="3578225"/>
            <a:ext cx="1381125" cy="1628775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400" y="640080"/>
            <a:ext cx="2314575" cy="619125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7890" y="1716405"/>
            <a:ext cx="2390775" cy="647700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0335" y="2762250"/>
            <a:ext cx="2381250" cy="666750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3949065"/>
            <a:ext cx="1851660" cy="478155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4860290"/>
            <a:ext cx="1365250" cy="346710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12595" y="4559300"/>
            <a:ext cx="2362200" cy="647700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39570" y="5294630"/>
            <a:ext cx="2333625" cy="647700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79400" y="6113780"/>
            <a:ext cx="2352675" cy="590550"/>
          </a:xfrm>
          <a:prstGeom prst="rect">
            <a:avLst/>
          </a:prstGeom>
        </p:spPr>
      </p:pic>
      <p:cxnSp>
        <p:nvCxnSpPr>
          <p:cNvPr id="48" name="Straight Arrow Connector 47"/>
          <p:cNvCxnSpPr>
            <a:endCxn id="47" idx="0"/>
          </p:cNvCxnSpPr>
          <p:nvPr/>
        </p:nvCxnSpPr>
        <p:spPr>
          <a:xfrm>
            <a:off x="1224280" y="5728970"/>
            <a:ext cx="231775" cy="38481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49" name="Picture 4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637905" y="331470"/>
            <a:ext cx="2324100" cy="600075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898515" y="331470"/>
            <a:ext cx="2324100" cy="609600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831840" y="1373505"/>
            <a:ext cx="2390775" cy="657225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864600" y="941070"/>
            <a:ext cx="1986280" cy="514350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550025" y="2030730"/>
            <a:ext cx="2314575" cy="638175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394190" y="1590675"/>
            <a:ext cx="2257425" cy="628650"/>
          </a:xfrm>
          <a:prstGeom prst="rect">
            <a:avLst/>
          </a:prstGeom>
        </p:spPr>
      </p:pic>
      <p:cxnSp>
        <p:nvCxnSpPr>
          <p:cNvPr id="55" name="Straight Arrow Connector 54"/>
          <p:cNvCxnSpPr/>
          <p:nvPr/>
        </p:nvCxnSpPr>
        <p:spPr>
          <a:xfrm>
            <a:off x="9074150" y="1809115"/>
            <a:ext cx="344805" cy="67056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56" name="Picture 55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418955" y="2354580"/>
            <a:ext cx="2390775" cy="657225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352790" y="3090545"/>
            <a:ext cx="2295525" cy="657225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705475" y="3429000"/>
            <a:ext cx="2305050" cy="581025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5705475" y="4427220"/>
            <a:ext cx="2362200" cy="628650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8352790" y="3768090"/>
            <a:ext cx="2333625" cy="619125"/>
          </a:xfrm>
          <a:prstGeom prst="rect">
            <a:avLst/>
          </a:prstGeom>
        </p:spPr>
      </p:pic>
      <p:cxnSp>
        <p:nvCxnSpPr>
          <p:cNvPr id="61" name="Straight Arrow Connector 60"/>
          <p:cNvCxnSpPr/>
          <p:nvPr/>
        </p:nvCxnSpPr>
        <p:spPr>
          <a:xfrm>
            <a:off x="8646160" y="4587240"/>
            <a:ext cx="795020" cy="22987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62" name="Picture 61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9448165" y="4530725"/>
            <a:ext cx="2343150" cy="676275"/>
          </a:xfrm>
          <a:prstGeom prst="rect">
            <a:avLst/>
          </a:prstGeom>
        </p:spPr>
      </p:pic>
      <p:cxnSp>
        <p:nvCxnSpPr>
          <p:cNvPr id="63" name="Straight Arrow Connector 62"/>
          <p:cNvCxnSpPr/>
          <p:nvPr/>
        </p:nvCxnSpPr>
        <p:spPr>
          <a:xfrm flipH="1">
            <a:off x="7793355" y="4883785"/>
            <a:ext cx="709295" cy="48895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64" name="Picture 63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6188075" y="5351145"/>
            <a:ext cx="2381250" cy="600075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8864600" y="5207000"/>
            <a:ext cx="2343150" cy="647700"/>
          </a:xfrm>
          <a:prstGeom prst="rect">
            <a:avLst/>
          </a:prstGeom>
        </p:spPr>
      </p:pic>
      <p:sp>
        <p:nvSpPr>
          <p:cNvPr id="10" name="Rectangles 9"/>
          <p:cNvSpPr/>
          <p:nvPr/>
        </p:nvSpPr>
        <p:spPr>
          <a:xfrm>
            <a:off x="4866005" y="452755"/>
            <a:ext cx="617220" cy="607695"/>
          </a:xfrm>
          <a:prstGeom prst="rect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4</a:t>
            </a:r>
            <a:endParaRPr kumimoji="0" lang="en-GB" altLang="zh-CN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3" name="Rectangles 2"/>
          <p:cNvSpPr/>
          <p:nvPr/>
        </p:nvSpPr>
        <p:spPr>
          <a:xfrm>
            <a:off x="5419090" y="5333365"/>
            <a:ext cx="617220" cy="607695"/>
          </a:xfrm>
          <a:prstGeom prst="rect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2</a:t>
            </a:r>
            <a:endParaRPr kumimoji="0" lang="en-GB" altLang="zh-CN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4" name="Rectangles 3"/>
          <p:cNvSpPr/>
          <p:nvPr/>
        </p:nvSpPr>
        <p:spPr>
          <a:xfrm>
            <a:off x="2632075" y="2644140"/>
            <a:ext cx="617220" cy="607695"/>
          </a:xfrm>
          <a:prstGeom prst="rect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1</a:t>
            </a:r>
            <a:endParaRPr kumimoji="0" lang="en-GB" altLang="zh-CN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5" name="Rectangles 4"/>
          <p:cNvSpPr/>
          <p:nvPr/>
        </p:nvSpPr>
        <p:spPr>
          <a:xfrm>
            <a:off x="2938780" y="6029960"/>
            <a:ext cx="617220" cy="607695"/>
          </a:xfrm>
          <a:prstGeom prst="rect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3</a:t>
            </a:r>
            <a:endParaRPr kumimoji="0" lang="en-GB" altLang="zh-CN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GB" altLang="en-US" b="1" dirty="0">
                <a:solidFill>
                  <a:srgbClr val="FF0000"/>
                </a:solidFill>
                <a:cs typeface="Arial" panose="020B0604020202020204"/>
                <a:sym typeface="+mn-ea"/>
              </a:rPr>
              <a:t>MANUAL.vs.AUTOMATIC</a:t>
            </a:r>
            <a:endParaRPr lang="en-GB" alt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2580" y="1038225"/>
            <a:ext cx="2171700" cy="23907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1150" y="4583430"/>
            <a:ext cx="2200275" cy="24003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25" y="3651885"/>
            <a:ext cx="3533775" cy="31813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8760" y="773430"/>
            <a:ext cx="3000375" cy="3810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94280" y="1058545"/>
            <a:ext cx="5166360" cy="23082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10810" y="4065905"/>
            <a:ext cx="3990340" cy="1929130"/>
          </a:xfrm>
          <a:prstGeom prst="rect">
            <a:avLst/>
          </a:prstGeom>
        </p:spPr>
      </p:pic>
      <p:sp>
        <p:nvSpPr>
          <p:cNvPr id="10" name="Rectangles 9"/>
          <p:cNvSpPr/>
          <p:nvPr/>
        </p:nvSpPr>
        <p:spPr>
          <a:xfrm>
            <a:off x="2536190" y="2912110"/>
            <a:ext cx="617220" cy="607695"/>
          </a:xfrm>
          <a:prstGeom prst="rect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4</a:t>
            </a:r>
            <a:endParaRPr kumimoji="0" lang="en-GB" altLang="zh-CN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11" name="Rectangles 10"/>
          <p:cNvSpPr/>
          <p:nvPr/>
        </p:nvSpPr>
        <p:spPr>
          <a:xfrm>
            <a:off x="7395210" y="5995035"/>
            <a:ext cx="617220" cy="607695"/>
          </a:xfrm>
          <a:prstGeom prst="rect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2</a:t>
            </a:r>
            <a:endParaRPr kumimoji="0" lang="en-GB" altLang="zh-CN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11811000" y="3985895"/>
            <a:ext cx="381000" cy="536575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1</a:t>
            </a:r>
            <a:endParaRPr kumimoji="0" lang="en-US" altLang="zh-CN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2931795" y="5458460"/>
            <a:ext cx="381000" cy="536575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1</a:t>
            </a:r>
            <a:endParaRPr kumimoji="0" lang="en-US" altLang="zh-CN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2494280" y="4522470"/>
            <a:ext cx="381000" cy="536575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altLang="en-US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2</a:t>
            </a:r>
            <a:endParaRPr kumimoji="0" lang="en-GB" altLang="en-US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9490710" y="1419225"/>
            <a:ext cx="381000" cy="536575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altLang="en-US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3</a:t>
            </a:r>
            <a:endParaRPr kumimoji="0" lang="en-GB" altLang="en-US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17" name="Oval 16"/>
          <p:cNvSpPr/>
          <p:nvPr/>
        </p:nvSpPr>
        <p:spPr>
          <a:xfrm>
            <a:off x="2376805" y="5761355"/>
            <a:ext cx="381000" cy="536575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altLang="en-US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3</a:t>
            </a:r>
            <a:endParaRPr kumimoji="0" lang="en-GB" altLang="en-US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18" name="Oval 17"/>
          <p:cNvSpPr/>
          <p:nvPr/>
        </p:nvSpPr>
        <p:spPr>
          <a:xfrm>
            <a:off x="1699895" y="6296660"/>
            <a:ext cx="381000" cy="536575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altLang="en-US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4</a:t>
            </a:r>
            <a:endParaRPr kumimoji="0" lang="en-GB" altLang="en-US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11811000" y="2375535"/>
            <a:ext cx="381000" cy="536575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altLang="en-US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4</a:t>
            </a:r>
            <a:endParaRPr kumimoji="0" lang="en-GB" altLang="en-US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20" name="Oval 19"/>
          <p:cNvSpPr/>
          <p:nvPr/>
        </p:nvSpPr>
        <p:spPr>
          <a:xfrm>
            <a:off x="10438130" y="3265805"/>
            <a:ext cx="381000" cy="536575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altLang="en-US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5</a:t>
            </a:r>
            <a:endParaRPr kumimoji="0" lang="en-GB" altLang="en-US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1699895" y="3802380"/>
            <a:ext cx="381000" cy="536575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altLang="en-US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5</a:t>
            </a:r>
            <a:endParaRPr kumimoji="0" lang="en-GB" altLang="en-US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10252710" y="882650"/>
            <a:ext cx="381000" cy="536575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altLang="en-US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6</a:t>
            </a:r>
            <a:endParaRPr kumimoji="0" lang="en-GB" altLang="en-US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23" name="Oval 22"/>
          <p:cNvSpPr/>
          <p:nvPr/>
        </p:nvSpPr>
        <p:spPr>
          <a:xfrm>
            <a:off x="877570" y="3802380"/>
            <a:ext cx="381000" cy="536575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altLang="en-US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6</a:t>
            </a:r>
            <a:endParaRPr kumimoji="0" lang="en-GB" altLang="en-US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24" name="Oval 23"/>
          <p:cNvSpPr/>
          <p:nvPr/>
        </p:nvSpPr>
        <p:spPr>
          <a:xfrm>
            <a:off x="9871710" y="3001010"/>
            <a:ext cx="381000" cy="536575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altLang="en-US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7</a:t>
            </a:r>
            <a:endParaRPr kumimoji="0" lang="en-GB" altLang="en-US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25" name="Oval 24"/>
          <p:cNvSpPr/>
          <p:nvPr/>
        </p:nvSpPr>
        <p:spPr>
          <a:xfrm>
            <a:off x="806450" y="5311140"/>
            <a:ext cx="381000" cy="536575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altLang="en-US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7</a:t>
            </a:r>
            <a:endParaRPr kumimoji="0" lang="en-GB" altLang="en-US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27" name="Oval 26"/>
          <p:cNvSpPr/>
          <p:nvPr/>
        </p:nvSpPr>
        <p:spPr>
          <a:xfrm>
            <a:off x="10354945" y="2073910"/>
            <a:ext cx="381000" cy="536575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altLang="en-US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8</a:t>
            </a:r>
            <a:endParaRPr kumimoji="0" lang="en-GB" altLang="en-US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GB" altLang="en-US" b="1" dirty="0">
                <a:solidFill>
                  <a:srgbClr val="FF0000"/>
                </a:solidFill>
                <a:cs typeface="Arial" panose="020B0604020202020204"/>
                <a:sym typeface="+mn-ea"/>
              </a:rPr>
              <a:t>MANUAL.vs.AUTOMATIC</a:t>
            </a:r>
            <a:endParaRPr lang="en-GB" altLang="en-US"/>
          </a:p>
        </p:txBody>
      </p:sp>
      <p:graphicFrame>
        <p:nvGraphicFramePr>
          <p:cNvPr id="4" name="Table 3"/>
          <p:cNvGraphicFramePr/>
          <p:nvPr>
            <p:custDataLst>
              <p:tags r:id="rId1"/>
            </p:custDataLst>
          </p:nvPr>
        </p:nvGraphicFramePr>
        <p:xfrm>
          <a:off x="3168650" y="701040"/>
          <a:ext cx="5170170" cy="58769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6370"/>
                <a:gridCol w="969010"/>
                <a:gridCol w="1598930"/>
                <a:gridCol w="1165860"/>
              </a:tblGrid>
              <a:tr h="39179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/>
                        <a:t>ID CELL</a:t>
                      </a: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/>
                        <a:t>ID LY</a:t>
                      </a: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/>
                        <a:t>MANUAL</a:t>
                      </a: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/>
                        <a:t>AUT</a:t>
                      </a:r>
                      <a:endParaRPr lang="en-GB" altLang="en-US"/>
                    </a:p>
                  </a:txBody>
                  <a:tcPr/>
                </a:tc>
              </a:tr>
              <a:tr h="39179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>
                          <a:solidFill>
                            <a:srgbClr val="0070C0"/>
                          </a:solidFill>
                        </a:rPr>
                        <a:t>2</a:t>
                      </a:r>
                      <a:endParaRPr lang="en-GB" altLang="en-US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>
                          <a:solidFill>
                            <a:srgbClr val="0070C0"/>
                          </a:solidFill>
                        </a:rPr>
                        <a:t>1</a:t>
                      </a:r>
                      <a:endParaRPr lang="en-GB" altLang="en-US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GB">
                          <a:solidFill>
                            <a:srgbClr val="0070C0"/>
                          </a:solidFill>
                        </a:rPr>
                        <a:t>NOT DATA</a:t>
                      </a:r>
                      <a:endParaRPr lang="en-US" altLang="en-GB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GB">
                          <a:solidFill>
                            <a:srgbClr val="0070C0"/>
                          </a:solidFill>
                        </a:rPr>
                        <a:t>0.534</a:t>
                      </a:r>
                      <a:endParaRPr lang="en-US" altLang="en-GB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</a:tr>
              <a:tr h="39179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GB" alt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GB" alt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GB">
                          <a:solidFill>
                            <a:schemeClr val="tx1"/>
                          </a:solidFill>
                        </a:rPr>
                        <a:t>0.687</a:t>
                      </a:r>
                      <a:endParaRPr lang="en-US" altLang="en-GB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GB">
                          <a:solidFill>
                            <a:schemeClr val="tx1"/>
                          </a:solidFill>
                        </a:rPr>
                        <a:t>0.632</a:t>
                      </a:r>
                      <a:endParaRPr lang="en-US" altLang="en-GB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9179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GB" alt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>
                          <a:solidFill>
                            <a:schemeClr val="tx1"/>
                          </a:solidFill>
                        </a:rPr>
                        <a:t>4</a:t>
                      </a:r>
                      <a:endParaRPr lang="en-GB" alt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GB">
                          <a:solidFill>
                            <a:schemeClr val="tx1"/>
                          </a:solidFill>
                        </a:rPr>
                        <a:t>0.641</a:t>
                      </a:r>
                      <a:endParaRPr lang="en-US" altLang="en-GB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GB">
                          <a:solidFill>
                            <a:schemeClr val="tx1"/>
                          </a:solidFill>
                        </a:rPr>
                        <a:t>0.567</a:t>
                      </a:r>
                      <a:endParaRPr lang="en-US" altLang="en-GB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9179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GB" alt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>
                          <a:solidFill>
                            <a:schemeClr val="tx1"/>
                          </a:solidFill>
                        </a:rPr>
                        <a:t>5</a:t>
                      </a:r>
                      <a:endParaRPr lang="en-GB" alt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GB">
                          <a:solidFill>
                            <a:schemeClr val="tx1"/>
                          </a:solidFill>
                        </a:rPr>
                        <a:t>0.687/0.641</a:t>
                      </a:r>
                      <a:endParaRPr lang="en-US" altLang="en-GB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GB">
                          <a:solidFill>
                            <a:schemeClr val="tx1"/>
                          </a:solidFill>
                        </a:rPr>
                        <a:t>0.627</a:t>
                      </a:r>
                      <a:endParaRPr lang="en-US" altLang="en-GB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9179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>
                          <a:solidFill>
                            <a:srgbClr val="FF0000"/>
                          </a:solidFill>
                        </a:rPr>
                        <a:t>2</a:t>
                      </a:r>
                      <a:endParaRPr lang="en-GB" altLang="en-US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>
                          <a:solidFill>
                            <a:srgbClr val="FF0000"/>
                          </a:solidFill>
                        </a:rPr>
                        <a:t>6</a:t>
                      </a:r>
                      <a:endParaRPr lang="en-GB" altLang="en-US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GB">
                          <a:solidFill>
                            <a:srgbClr val="FF0000"/>
                          </a:solidFill>
                        </a:rPr>
                        <a:t>0.733</a:t>
                      </a:r>
                      <a:endParaRPr lang="en-US" altLang="en-GB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GB">
                          <a:solidFill>
                            <a:srgbClr val="FF0000"/>
                          </a:solidFill>
                        </a:rPr>
                        <a:t>0.590</a:t>
                      </a:r>
                      <a:endParaRPr lang="en-US" altLang="en-GB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9179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GB" alt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>
                          <a:solidFill>
                            <a:schemeClr val="tx1"/>
                          </a:solidFill>
                        </a:rPr>
                        <a:t>7</a:t>
                      </a:r>
                      <a:endParaRPr lang="en-GB" alt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GB">
                          <a:solidFill>
                            <a:schemeClr val="tx1"/>
                          </a:solidFill>
                        </a:rPr>
                        <a:t>0.595</a:t>
                      </a:r>
                      <a:endParaRPr lang="en-US" altLang="en-GB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GB">
                          <a:solidFill>
                            <a:schemeClr val="tx1"/>
                          </a:solidFill>
                        </a:rPr>
                        <a:t>0.690</a:t>
                      </a:r>
                      <a:endParaRPr lang="en-US" altLang="en-GB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9179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>
                          <a:solidFill>
                            <a:srgbClr val="FF0000"/>
                          </a:solidFill>
                        </a:rPr>
                        <a:t>2</a:t>
                      </a:r>
                      <a:endParaRPr lang="en-GB" altLang="en-US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>
                          <a:solidFill>
                            <a:srgbClr val="FF0000"/>
                          </a:solidFill>
                        </a:rPr>
                        <a:t>8</a:t>
                      </a:r>
                      <a:endParaRPr lang="en-GB" altLang="en-US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GB">
                          <a:solidFill>
                            <a:srgbClr val="FF0000"/>
                          </a:solidFill>
                        </a:rPr>
                        <a:t>0.778</a:t>
                      </a:r>
                      <a:endParaRPr lang="en-US" altLang="en-GB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GB">
                          <a:solidFill>
                            <a:srgbClr val="FF0000"/>
                          </a:solidFill>
                        </a:rPr>
                        <a:t>0.610</a:t>
                      </a:r>
                      <a:endParaRPr lang="en-US" altLang="en-GB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9179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>
                          <a:solidFill>
                            <a:schemeClr val="tx1"/>
                          </a:solidFill>
                        </a:rPr>
                        <a:t>4</a:t>
                      </a:r>
                      <a:endParaRPr lang="en-GB" alt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GB" alt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GB">
                          <a:solidFill>
                            <a:schemeClr val="tx1"/>
                          </a:solidFill>
                        </a:rPr>
                        <a:t>0.549</a:t>
                      </a:r>
                      <a:endParaRPr lang="en-US" altLang="en-GB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GB">
                          <a:solidFill>
                            <a:schemeClr val="tx1"/>
                          </a:solidFill>
                        </a:rPr>
                        <a:t>0.550</a:t>
                      </a:r>
                      <a:endParaRPr lang="en-US" altLang="en-GB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9179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>
                          <a:solidFill>
                            <a:schemeClr val="tx1"/>
                          </a:solidFill>
                        </a:rPr>
                        <a:t>4</a:t>
                      </a:r>
                      <a:endParaRPr lang="en-GB" alt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GB" alt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GB">
                          <a:solidFill>
                            <a:schemeClr val="tx1"/>
                          </a:solidFill>
                        </a:rPr>
                        <a:t>0.641</a:t>
                      </a:r>
                      <a:endParaRPr lang="en-US" altLang="en-GB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GB">
                          <a:solidFill>
                            <a:schemeClr val="tx1"/>
                          </a:solidFill>
                        </a:rPr>
                        <a:t>0.530</a:t>
                      </a:r>
                      <a:endParaRPr lang="en-US" altLang="en-GB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9179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>
                          <a:solidFill>
                            <a:schemeClr val="tx1"/>
                          </a:solidFill>
                        </a:rPr>
                        <a:t>4</a:t>
                      </a:r>
                      <a:endParaRPr lang="en-GB" alt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GB" alt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GB">
                          <a:solidFill>
                            <a:schemeClr val="tx1"/>
                          </a:solidFill>
                        </a:rPr>
                        <a:t>0.641</a:t>
                      </a:r>
                      <a:endParaRPr lang="en-US" altLang="en-GB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GB">
                          <a:solidFill>
                            <a:schemeClr val="tx1"/>
                          </a:solidFill>
                        </a:rPr>
                        <a:t>0.571</a:t>
                      </a:r>
                      <a:endParaRPr lang="en-US" altLang="en-GB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9179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>
                          <a:solidFill>
                            <a:schemeClr val="tx1"/>
                          </a:solidFill>
                        </a:rPr>
                        <a:t>4</a:t>
                      </a:r>
                      <a:endParaRPr lang="en-GB" alt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>
                          <a:solidFill>
                            <a:schemeClr val="tx1"/>
                          </a:solidFill>
                        </a:rPr>
                        <a:t>4</a:t>
                      </a:r>
                      <a:endParaRPr lang="en-GB" alt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GB">
                          <a:solidFill>
                            <a:schemeClr val="tx1"/>
                          </a:solidFill>
                        </a:rPr>
                        <a:t>0.595</a:t>
                      </a:r>
                      <a:endParaRPr lang="en-US" altLang="en-GB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GB">
                          <a:solidFill>
                            <a:schemeClr val="tx1"/>
                          </a:solidFill>
                        </a:rPr>
                        <a:t>0.531</a:t>
                      </a:r>
                      <a:endParaRPr lang="en-US" altLang="en-GB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9179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>
                          <a:solidFill>
                            <a:schemeClr val="tx1"/>
                          </a:solidFill>
                        </a:rPr>
                        <a:t>4</a:t>
                      </a:r>
                      <a:endParaRPr lang="en-GB" alt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>
                          <a:solidFill>
                            <a:schemeClr val="tx1"/>
                          </a:solidFill>
                        </a:rPr>
                        <a:t>5</a:t>
                      </a:r>
                      <a:endParaRPr lang="en-GB" alt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GB">
                          <a:solidFill>
                            <a:schemeClr val="tx1"/>
                          </a:solidFill>
                        </a:rPr>
                        <a:t>0.551</a:t>
                      </a:r>
                      <a:endParaRPr lang="en-US" altLang="en-GB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GB">
                          <a:solidFill>
                            <a:schemeClr val="tx1"/>
                          </a:solidFill>
                        </a:rPr>
                        <a:t>0.564</a:t>
                      </a:r>
                      <a:endParaRPr lang="en-US" altLang="en-GB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9179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>
                          <a:solidFill>
                            <a:srgbClr val="FF0000"/>
                          </a:solidFill>
                        </a:rPr>
                        <a:t>4</a:t>
                      </a:r>
                      <a:endParaRPr lang="en-GB" altLang="en-US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>
                          <a:solidFill>
                            <a:srgbClr val="FF0000"/>
                          </a:solidFill>
                        </a:rPr>
                        <a:t>6</a:t>
                      </a:r>
                      <a:endParaRPr lang="en-GB" altLang="en-US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GB">
                          <a:solidFill>
                            <a:srgbClr val="FF0000"/>
                          </a:solidFill>
                        </a:rPr>
                        <a:t>0.96</a:t>
                      </a:r>
                      <a:endParaRPr lang="en-US" altLang="en-GB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GB">
                          <a:solidFill>
                            <a:srgbClr val="FF0000"/>
                          </a:solidFill>
                        </a:rPr>
                        <a:t>0.710</a:t>
                      </a:r>
                      <a:endParaRPr lang="en-US" altLang="en-GB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9179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>
                          <a:solidFill>
                            <a:schemeClr val="tx1"/>
                          </a:solidFill>
                        </a:rPr>
                        <a:t>4</a:t>
                      </a:r>
                      <a:endParaRPr lang="en-GB" alt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>
                          <a:solidFill>
                            <a:schemeClr val="tx1"/>
                          </a:solidFill>
                        </a:rPr>
                        <a:t>7</a:t>
                      </a:r>
                      <a:endParaRPr lang="en-GB" alt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GB">
                          <a:solidFill>
                            <a:schemeClr val="tx1"/>
                          </a:solidFill>
                        </a:rPr>
                        <a:t>0.733</a:t>
                      </a:r>
                      <a:endParaRPr lang="en-US" altLang="en-GB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GB">
                          <a:solidFill>
                            <a:schemeClr val="tx1"/>
                          </a:solidFill>
                        </a:rPr>
                        <a:t>0.630</a:t>
                      </a:r>
                      <a:endParaRPr lang="en-US" altLang="en-GB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DATASETS</a:t>
            </a:r>
            <a:endParaRPr lang="en-US" altLang="en-GB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+mn-ea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43975" y="859790"/>
            <a:ext cx="2638425" cy="10477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005" y="2200275"/>
            <a:ext cx="1762125" cy="12287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6430" y="3871595"/>
            <a:ext cx="1790700" cy="7143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970280"/>
            <a:ext cx="7715250" cy="55721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28650" y="2846070"/>
            <a:ext cx="10972800" cy="582613"/>
          </a:xfrm>
        </p:spPr>
        <p:txBody>
          <a:bodyPr/>
          <a:p>
            <a:r>
              <a:rPr lang="en-US" altLang="en-GB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Airy scan_40A_UAS-TMEM-HA_CB_4h_2_051222</a:t>
            </a:r>
            <a:endParaRPr lang="en-US" altLang="en-GB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+mn-ea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DETECTION VIDEO</a:t>
            </a:r>
            <a:endParaRPr lang="en-US" altLang="en-GB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+mn-ea"/>
            </a:endParaRPr>
          </a:p>
        </p:txBody>
      </p:sp>
      <p:pic>
        <p:nvPicPr>
          <p:cNvPr id="3" name="ch2_raw_and_fused_all_viz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45795" y="877570"/>
            <a:ext cx="10936605" cy="54013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SEGMENTATION</a:t>
            </a:r>
            <a:endParaRPr lang="en-US" altLang="en-GB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+mn-ea"/>
            </a:endParaRPr>
          </a:p>
        </p:txBody>
      </p:sp>
      <p:pic>
        <p:nvPicPr>
          <p:cNvPr id="3" name="Picture 2" descr="SEG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64285" y="963295"/>
            <a:ext cx="9663430" cy="5609590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6886575" y="1899285"/>
            <a:ext cx="675005" cy="62738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2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5" name="Oval 4"/>
          <p:cNvSpPr/>
          <p:nvPr/>
        </p:nvSpPr>
        <p:spPr>
          <a:xfrm>
            <a:off x="5701030" y="3348355"/>
            <a:ext cx="675005" cy="62738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3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6" name="Oval 5"/>
          <p:cNvSpPr/>
          <p:nvPr/>
        </p:nvSpPr>
        <p:spPr>
          <a:xfrm>
            <a:off x="6096000" y="4382770"/>
            <a:ext cx="675005" cy="62738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6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METRICS</a:t>
            </a:r>
            <a:endParaRPr lang="en-US" altLang="en-GB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+mn-ea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13485" y="1272540"/>
            <a:ext cx="1990725" cy="19431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9845" y="4398645"/>
            <a:ext cx="2105025" cy="15335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7810" y="4175125"/>
            <a:ext cx="1676400" cy="13430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5825" y="255270"/>
            <a:ext cx="1400175" cy="7905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74315" y="255270"/>
            <a:ext cx="2438400" cy="6477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7920" y="927100"/>
            <a:ext cx="2314575" cy="609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81275" y="1560830"/>
            <a:ext cx="1706880" cy="49276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95245" y="2077720"/>
            <a:ext cx="1692910" cy="42164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67585" y="2711450"/>
            <a:ext cx="2083435" cy="54419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685" y="2733040"/>
            <a:ext cx="2169160" cy="52260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685" y="1929765"/>
            <a:ext cx="1437640" cy="62865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840990" y="4802505"/>
            <a:ext cx="1854835" cy="47688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400300" y="5448935"/>
            <a:ext cx="1765300" cy="48323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6830" y="5086350"/>
            <a:ext cx="1828800" cy="44640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527810" y="3373755"/>
            <a:ext cx="2092960" cy="55372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9685" y="4045585"/>
            <a:ext cx="1878965" cy="504190"/>
          </a:xfrm>
          <a:prstGeom prst="rect">
            <a:avLst/>
          </a:prstGeom>
        </p:spPr>
      </p:pic>
      <p:cxnSp>
        <p:nvCxnSpPr>
          <p:cNvPr id="20" name="Straight Arrow Connector 19"/>
          <p:cNvCxnSpPr/>
          <p:nvPr/>
        </p:nvCxnSpPr>
        <p:spPr>
          <a:xfrm flipV="1">
            <a:off x="2362835" y="3954145"/>
            <a:ext cx="67310" cy="68453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 flipV="1">
            <a:off x="1457325" y="4549775"/>
            <a:ext cx="775970" cy="339725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pic>
        <p:nvPicPr>
          <p:cNvPr id="22" name="Picture 21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45415" y="5829300"/>
            <a:ext cx="2217420" cy="548005"/>
          </a:xfrm>
          <a:prstGeom prst="rect">
            <a:avLst/>
          </a:prstGeom>
        </p:spPr>
      </p:pic>
      <p:cxnSp>
        <p:nvCxnSpPr>
          <p:cNvPr id="23" name="Straight Arrow Connector 22"/>
          <p:cNvCxnSpPr>
            <a:endCxn id="22" idx="0"/>
          </p:cNvCxnSpPr>
          <p:nvPr/>
        </p:nvCxnSpPr>
        <p:spPr>
          <a:xfrm flipH="1">
            <a:off x="1254125" y="4951095"/>
            <a:ext cx="1239520" cy="878205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592945" y="4476750"/>
            <a:ext cx="2362200" cy="6096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336405" y="5339080"/>
            <a:ext cx="1774190" cy="49022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983730" y="5790565"/>
            <a:ext cx="2352675" cy="619125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224395" y="5320665"/>
            <a:ext cx="1456055" cy="36576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5473700" y="4645025"/>
            <a:ext cx="2305050" cy="571500"/>
          </a:xfrm>
          <a:prstGeom prst="rect">
            <a:avLst/>
          </a:prstGeom>
        </p:spPr>
      </p:pic>
      <p:cxnSp>
        <p:nvCxnSpPr>
          <p:cNvPr id="29" name="Straight Arrow Connector 28"/>
          <p:cNvCxnSpPr/>
          <p:nvPr/>
        </p:nvCxnSpPr>
        <p:spPr>
          <a:xfrm>
            <a:off x="8862060" y="5279390"/>
            <a:ext cx="1120775" cy="116586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 flipV="1">
            <a:off x="7036435" y="3830320"/>
            <a:ext cx="1283335" cy="1177925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H="1" flipV="1">
            <a:off x="6879590" y="2872740"/>
            <a:ext cx="1677035" cy="1929765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H="1" flipV="1">
            <a:off x="8124825" y="2144395"/>
            <a:ext cx="669925" cy="258572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V="1">
            <a:off x="8862060" y="2719070"/>
            <a:ext cx="517525" cy="1981835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V="1">
            <a:off x="8571230" y="3868420"/>
            <a:ext cx="1402080" cy="128397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35" name="Picture 34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9982835" y="6200775"/>
            <a:ext cx="2156460" cy="590550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9848850" y="3215640"/>
            <a:ext cx="2343150" cy="619125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9140825" y="2077720"/>
            <a:ext cx="2362200" cy="619125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489700" y="1542415"/>
            <a:ext cx="2305050" cy="609600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5585460" y="2487295"/>
            <a:ext cx="1304925" cy="62865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5141595" y="3389630"/>
            <a:ext cx="1898015" cy="6381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GB" altLang="en-US" b="1" dirty="0">
                <a:solidFill>
                  <a:srgbClr val="FF0000"/>
                </a:solidFill>
                <a:cs typeface="Arial" panose="020B0604020202020204"/>
                <a:sym typeface="+mn-ea"/>
              </a:rPr>
              <a:t>MANUAL.vs.AUTOMATIC</a:t>
            </a:r>
            <a:endParaRPr lang="en-GB" alt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9600" y="908050"/>
            <a:ext cx="3629025" cy="33051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5220" y="2926080"/>
            <a:ext cx="3902710" cy="3860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2390" y="789305"/>
            <a:ext cx="3629025" cy="35433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4700" y="3319780"/>
            <a:ext cx="5067300" cy="3467100"/>
          </a:xfrm>
          <a:prstGeom prst="rect">
            <a:avLst/>
          </a:prstGeom>
        </p:spPr>
      </p:pic>
      <p:sp>
        <p:nvSpPr>
          <p:cNvPr id="8" name="Rectangles 7"/>
          <p:cNvSpPr/>
          <p:nvPr/>
        </p:nvSpPr>
        <p:spPr>
          <a:xfrm>
            <a:off x="946785" y="5005705"/>
            <a:ext cx="1118870" cy="732790"/>
          </a:xfrm>
          <a:prstGeom prst="rect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2</a:t>
            </a:r>
            <a:endParaRPr kumimoji="0" lang="en-US" altLang="zh-CN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9" name="Rectangles 8"/>
          <p:cNvSpPr/>
          <p:nvPr/>
        </p:nvSpPr>
        <p:spPr>
          <a:xfrm>
            <a:off x="10346055" y="1483360"/>
            <a:ext cx="1118870" cy="732790"/>
          </a:xfrm>
          <a:prstGeom prst="rect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3</a:t>
            </a:r>
            <a:endParaRPr kumimoji="0" lang="en-US" altLang="zh-CN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792480" y="3048000"/>
            <a:ext cx="10972800" cy="762000"/>
          </a:xfrm>
        </p:spPr>
        <p:txBody>
          <a:bodyPr lIns="91440" tIns="45720" rIns="91440" bIns="45720" anchor="ctr" anchorCtr="0"/>
          <a:lstStyle/>
          <a:p>
            <a:r>
              <a:rPr lang="en-US" altLang="en-GB" sz="2400" b="1" dirty="0">
                <a:solidFill>
                  <a:srgbClr val="FF0000"/>
                </a:solidFill>
                <a:cs typeface="Arial" panose="020B0604020202020204"/>
              </a:rPr>
              <a:t>40A_UAS-TMEM1923x-HA x 71G10 40A MARCM_L3_1_Airy_010724</a:t>
            </a:r>
            <a:endParaRPr lang="en-US" altLang="en-GB" b="1" dirty="0">
              <a:solidFill>
                <a:srgbClr val="FF0000"/>
              </a:solidFill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GB" altLang="en-US" b="1" dirty="0">
                <a:solidFill>
                  <a:srgbClr val="FF0000"/>
                </a:solidFill>
                <a:cs typeface="Arial" panose="020B0604020202020204"/>
                <a:sym typeface="+mn-ea"/>
              </a:rPr>
              <a:t>MANUAL.vs.AUTOMATIC</a:t>
            </a:r>
            <a:endParaRPr lang="en-GB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773430"/>
            <a:ext cx="3902710" cy="3860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4700" y="580390"/>
            <a:ext cx="5067300" cy="34671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17365"/>
            <a:ext cx="4600575" cy="24288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3210" y="3429000"/>
            <a:ext cx="4751705" cy="3528695"/>
          </a:xfrm>
          <a:prstGeom prst="rect">
            <a:avLst/>
          </a:prstGeom>
        </p:spPr>
      </p:pic>
      <p:sp>
        <p:nvSpPr>
          <p:cNvPr id="11" name="Oval 10"/>
          <p:cNvSpPr/>
          <p:nvPr/>
        </p:nvSpPr>
        <p:spPr>
          <a:xfrm>
            <a:off x="3529965" y="2806700"/>
            <a:ext cx="462915" cy="443865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7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3158490" y="1296035"/>
            <a:ext cx="462915" cy="443865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4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1858645" y="987425"/>
            <a:ext cx="462915" cy="443865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3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8603615" y="1431290"/>
            <a:ext cx="462915" cy="443865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3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10368915" y="2192020"/>
            <a:ext cx="462915" cy="443865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11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17" name="Oval 16"/>
          <p:cNvSpPr/>
          <p:nvPr/>
        </p:nvSpPr>
        <p:spPr>
          <a:xfrm>
            <a:off x="11348085" y="1177290"/>
            <a:ext cx="462915" cy="443865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8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18" name="Oval 17"/>
          <p:cNvSpPr/>
          <p:nvPr/>
        </p:nvSpPr>
        <p:spPr>
          <a:xfrm>
            <a:off x="11484610" y="3206750"/>
            <a:ext cx="462915" cy="443865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12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20" name="Oval 19"/>
          <p:cNvSpPr/>
          <p:nvPr/>
        </p:nvSpPr>
        <p:spPr>
          <a:xfrm>
            <a:off x="10299700" y="580390"/>
            <a:ext cx="462915" cy="443865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6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9500235" y="692785"/>
            <a:ext cx="462915" cy="443865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4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23" name="Oval 22"/>
          <p:cNvSpPr/>
          <p:nvPr/>
        </p:nvSpPr>
        <p:spPr>
          <a:xfrm>
            <a:off x="10114915" y="3335020"/>
            <a:ext cx="462915" cy="443865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7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25" name="Oval 24"/>
          <p:cNvSpPr/>
          <p:nvPr/>
        </p:nvSpPr>
        <p:spPr>
          <a:xfrm>
            <a:off x="829310" y="2891155"/>
            <a:ext cx="462915" cy="443865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2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26" name="Oval 25"/>
          <p:cNvSpPr/>
          <p:nvPr/>
        </p:nvSpPr>
        <p:spPr>
          <a:xfrm>
            <a:off x="1719580" y="3603625"/>
            <a:ext cx="462915" cy="443865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6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27" name="Oval 26"/>
          <p:cNvSpPr/>
          <p:nvPr/>
        </p:nvSpPr>
        <p:spPr>
          <a:xfrm>
            <a:off x="3158490" y="3429000"/>
            <a:ext cx="462915" cy="443865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5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28" name="Oval 27"/>
          <p:cNvSpPr/>
          <p:nvPr/>
        </p:nvSpPr>
        <p:spPr>
          <a:xfrm>
            <a:off x="67310" y="1748155"/>
            <a:ext cx="462915" cy="443865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1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GB" altLang="en-US" b="1" dirty="0">
                <a:solidFill>
                  <a:srgbClr val="FF0000"/>
                </a:solidFill>
                <a:cs typeface="Arial" panose="020B0604020202020204"/>
                <a:sym typeface="+mn-ea"/>
              </a:rPr>
              <a:t>MANUAL.vs.AUTOMATIC</a:t>
            </a:r>
            <a:endParaRPr lang="en-GB" altLang="en-US"/>
          </a:p>
        </p:txBody>
      </p:sp>
      <p:graphicFrame>
        <p:nvGraphicFramePr>
          <p:cNvPr id="4" name="Table 3"/>
          <p:cNvGraphicFramePr/>
          <p:nvPr>
            <p:custDataLst>
              <p:tags r:id="rId1"/>
            </p:custDataLst>
          </p:nvPr>
        </p:nvGraphicFramePr>
        <p:xfrm>
          <a:off x="111125" y="916940"/>
          <a:ext cx="5984240" cy="31946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62430"/>
                <a:gridCol w="1121410"/>
                <a:gridCol w="1851025"/>
                <a:gridCol w="1349375"/>
              </a:tblGrid>
              <a:tr h="4038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/>
                        <a:t>ID CELL</a:t>
                      </a: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/>
                        <a:t>ID LY</a:t>
                      </a: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/>
                        <a:t>MANUAL</a:t>
                      </a: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/>
                        <a:t>AUT</a:t>
                      </a:r>
                      <a:endParaRPr lang="en-GB" altLang="en-US"/>
                    </a:p>
                  </a:txBody>
                  <a:tcPr/>
                </a:tc>
              </a:tr>
              <a:tr h="33210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GB">
                          <a:solidFill>
                            <a:srgbClr val="0070C0"/>
                          </a:solidFill>
                        </a:rPr>
                        <a:t>2</a:t>
                      </a:r>
                      <a:endParaRPr lang="en-US" altLang="en-GB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>
                          <a:solidFill>
                            <a:srgbClr val="0070C0"/>
                          </a:solidFill>
                        </a:rPr>
                        <a:t>1</a:t>
                      </a:r>
                      <a:endParaRPr lang="en-GB" altLang="en-US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GB">
                          <a:solidFill>
                            <a:srgbClr val="0070C0"/>
                          </a:solidFill>
                        </a:rPr>
                        <a:t>0.595</a:t>
                      </a:r>
                      <a:endParaRPr lang="en-US" altLang="en-GB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GB">
                          <a:solidFill>
                            <a:srgbClr val="0070C0"/>
                          </a:solidFill>
                        </a:rPr>
                        <a:t>NOT DATA</a:t>
                      </a:r>
                      <a:endParaRPr lang="en-US" altLang="en-GB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</a:tr>
              <a:tr h="40449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GB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altLang="en-GB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GB" alt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GB">
                          <a:solidFill>
                            <a:schemeClr val="tx1"/>
                          </a:solidFill>
                        </a:rPr>
                        <a:t>0.687</a:t>
                      </a:r>
                      <a:endParaRPr lang="en-US" altLang="en-GB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GB">
                          <a:solidFill>
                            <a:schemeClr val="tx1"/>
                          </a:solidFill>
                        </a:rPr>
                        <a:t>0.587</a:t>
                      </a:r>
                      <a:endParaRPr lang="en-US" altLang="en-GB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4038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GB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altLang="en-GB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GB" alt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GB">
                          <a:solidFill>
                            <a:schemeClr val="tx1"/>
                          </a:solidFill>
                        </a:rPr>
                        <a:t>0.596</a:t>
                      </a:r>
                      <a:endParaRPr lang="en-US" altLang="en-GB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GB">
                          <a:solidFill>
                            <a:schemeClr val="tx1"/>
                          </a:solidFill>
                        </a:rPr>
                        <a:t>0.584</a:t>
                      </a:r>
                      <a:endParaRPr lang="en-US" altLang="en-GB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40449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GB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altLang="en-GB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>
                          <a:solidFill>
                            <a:schemeClr val="tx1"/>
                          </a:solidFill>
                        </a:rPr>
                        <a:t>4</a:t>
                      </a:r>
                      <a:endParaRPr lang="en-GB" alt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GB">
                          <a:solidFill>
                            <a:schemeClr val="tx1"/>
                          </a:solidFill>
                        </a:rPr>
                        <a:t>0.687</a:t>
                      </a:r>
                      <a:endParaRPr lang="en-US" altLang="en-GB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GB">
                          <a:solidFill>
                            <a:schemeClr val="tx1"/>
                          </a:solidFill>
                        </a:rPr>
                        <a:t>0.650</a:t>
                      </a:r>
                      <a:endParaRPr lang="en-US" altLang="en-GB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4038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GB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altLang="en-GB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>
                          <a:solidFill>
                            <a:schemeClr val="tx1"/>
                          </a:solidFill>
                        </a:rPr>
                        <a:t>5</a:t>
                      </a:r>
                      <a:endParaRPr lang="en-GB" alt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GB">
                          <a:solidFill>
                            <a:schemeClr val="tx1"/>
                          </a:solidFill>
                        </a:rPr>
                        <a:t>0.549</a:t>
                      </a:r>
                      <a:endParaRPr lang="en-US" altLang="en-GB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GB">
                          <a:solidFill>
                            <a:schemeClr val="tx1"/>
                          </a:solidFill>
                        </a:rPr>
                        <a:t>0.570</a:t>
                      </a:r>
                      <a:endParaRPr lang="en-US" altLang="en-GB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40449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GB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altLang="en-GB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>
                          <a:solidFill>
                            <a:schemeClr val="tx1"/>
                          </a:solidFill>
                        </a:rPr>
                        <a:t>6</a:t>
                      </a:r>
                      <a:endParaRPr lang="en-GB" alt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GB">
                          <a:solidFill>
                            <a:schemeClr val="tx1"/>
                          </a:solidFill>
                        </a:rPr>
                        <a:t>0.824</a:t>
                      </a:r>
                      <a:endParaRPr lang="en-US" altLang="en-GB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GB">
                          <a:solidFill>
                            <a:schemeClr val="tx1"/>
                          </a:solidFill>
                        </a:rPr>
                        <a:t>0.730</a:t>
                      </a:r>
                      <a:endParaRPr lang="en-US" altLang="en-GB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4038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GB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altLang="en-GB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GB">
                          <a:solidFill>
                            <a:schemeClr val="tx1"/>
                          </a:solidFill>
                        </a:rPr>
                        <a:t>7</a:t>
                      </a:r>
                      <a:endParaRPr lang="en-US" altLang="en-GB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GB">
                          <a:solidFill>
                            <a:schemeClr val="tx1"/>
                          </a:solidFill>
                        </a:rPr>
                        <a:t>0.687</a:t>
                      </a:r>
                      <a:endParaRPr lang="en-US" altLang="en-GB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GB">
                          <a:solidFill>
                            <a:schemeClr val="tx1"/>
                          </a:solidFill>
                        </a:rPr>
                        <a:t>0.710</a:t>
                      </a:r>
                      <a:endParaRPr lang="en-US" altLang="en-GB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3" name="Table 2"/>
          <p:cNvGraphicFramePr/>
          <p:nvPr>
            <p:custDataLst>
              <p:tags r:id="rId2"/>
            </p:custDataLst>
          </p:nvPr>
        </p:nvGraphicFramePr>
        <p:xfrm>
          <a:off x="6292215" y="916940"/>
          <a:ext cx="5623560" cy="5415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2100"/>
                <a:gridCol w="1054100"/>
                <a:gridCol w="1739265"/>
                <a:gridCol w="1268095"/>
              </a:tblGrid>
              <a:tr h="4165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/>
                        <a:t>ID CELL</a:t>
                      </a: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/>
                        <a:t>ID LY</a:t>
                      </a: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/>
                        <a:t>MANUAL</a:t>
                      </a: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/>
                        <a:t>AUT</a:t>
                      </a:r>
                      <a:endParaRPr lang="en-GB" altLang="en-US"/>
                    </a:p>
                  </a:txBody>
                  <a:tcPr/>
                </a:tc>
              </a:tr>
              <a:tr h="4165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GB">
                          <a:solidFill>
                            <a:srgbClr val="0070C0"/>
                          </a:solidFill>
                        </a:rPr>
                        <a:t>3</a:t>
                      </a:r>
                      <a:endParaRPr lang="en-US" altLang="en-GB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>
                          <a:solidFill>
                            <a:srgbClr val="0070C0"/>
                          </a:solidFill>
                        </a:rPr>
                        <a:t>1</a:t>
                      </a:r>
                      <a:endParaRPr lang="en-GB" altLang="en-US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GB">
                          <a:solidFill>
                            <a:srgbClr val="0070C0"/>
                          </a:solidFill>
                        </a:rPr>
                        <a:t>NOT DATA</a:t>
                      </a:r>
                      <a:endParaRPr lang="en-US" altLang="en-GB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GB">
                          <a:solidFill>
                            <a:srgbClr val="0070C0"/>
                          </a:solidFill>
                        </a:rPr>
                        <a:t>0.550</a:t>
                      </a:r>
                      <a:endParaRPr lang="en-US" altLang="en-GB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</a:tr>
              <a:tr h="4165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GB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US" altLang="en-GB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GB" alt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GB">
                          <a:solidFill>
                            <a:schemeClr val="tx1"/>
                          </a:solidFill>
                        </a:rPr>
                        <a:t>0.687</a:t>
                      </a:r>
                      <a:endParaRPr lang="en-US" altLang="en-GB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GB">
                          <a:solidFill>
                            <a:schemeClr val="tx1"/>
                          </a:solidFill>
                        </a:rPr>
                        <a:t>0.590</a:t>
                      </a:r>
                      <a:endParaRPr lang="en-US" altLang="en-GB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4165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GB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US" altLang="en-GB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>
                          <a:solidFill>
                            <a:schemeClr val="tx1"/>
                          </a:solidFill>
                        </a:rPr>
                        <a:t>4</a:t>
                      </a:r>
                      <a:endParaRPr lang="en-GB" alt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GB">
                          <a:solidFill>
                            <a:schemeClr val="tx1"/>
                          </a:solidFill>
                        </a:rPr>
                        <a:t>0.550</a:t>
                      </a:r>
                      <a:endParaRPr lang="en-US" altLang="en-GB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GB">
                          <a:solidFill>
                            <a:schemeClr val="tx1"/>
                          </a:solidFill>
                        </a:rPr>
                        <a:t>0.594</a:t>
                      </a:r>
                      <a:endParaRPr lang="en-US" altLang="en-GB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4165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GB">
                          <a:solidFill>
                            <a:srgbClr val="0070C0"/>
                          </a:solidFill>
                        </a:rPr>
                        <a:t>3</a:t>
                      </a:r>
                      <a:endParaRPr lang="en-US" altLang="en-GB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>
                          <a:solidFill>
                            <a:srgbClr val="0070C0"/>
                          </a:solidFill>
                        </a:rPr>
                        <a:t>5</a:t>
                      </a:r>
                      <a:endParaRPr lang="en-GB" altLang="en-US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GB">
                          <a:solidFill>
                            <a:srgbClr val="0070C0"/>
                          </a:solidFill>
                        </a:rPr>
                        <a:t>NOT DATA</a:t>
                      </a:r>
                      <a:endParaRPr lang="en-US" altLang="en-GB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GB">
                          <a:solidFill>
                            <a:srgbClr val="0070C0"/>
                          </a:solidFill>
                        </a:rPr>
                        <a:t>0.750</a:t>
                      </a:r>
                      <a:endParaRPr lang="en-US" altLang="en-GB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</a:tr>
              <a:tr h="4165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GB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US" altLang="en-GB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>
                          <a:solidFill>
                            <a:schemeClr val="tx1"/>
                          </a:solidFill>
                        </a:rPr>
                        <a:t>6</a:t>
                      </a:r>
                      <a:endParaRPr lang="en-GB" alt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GB">
                          <a:solidFill>
                            <a:schemeClr val="tx1"/>
                          </a:solidFill>
                        </a:rPr>
                        <a:t>0.549</a:t>
                      </a:r>
                      <a:endParaRPr lang="en-US" altLang="en-GB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GB">
                          <a:solidFill>
                            <a:schemeClr val="tx1"/>
                          </a:solidFill>
                        </a:rPr>
                        <a:t>0.632</a:t>
                      </a:r>
                      <a:endParaRPr lang="en-US" altLang="en-GB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4165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GB">
                          <a:solidFill>
                            <a:srgbClr val="0070C0"/>
                          </a:solidFill>
                        </a:rPr>
                        <a:t>3</a:t>
                      </a:r>
                      <a:endParaRPr lang="en-US" altLang="en-GB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GB">
                          <a:solidFill>
                            <a:srgbClr val="0070C0"/>
                          </a:solidFill>
                        </a:rPr>
                        <a:t>7</a:t>
                      </a:r>
                      <a:endParaRPr lang="en-US" altLang="en-GB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GB">
                          <a:solidFill>
                            <a:srgbClr val="0070C0"/>
                          </a:solidFill>
                        </a:rPr>
                        <a:t>NOT DATA</a:t>
                      </a:r>
                      <a:endParaRPr lang="en-US" altLang="en-GB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GB">
                          <a:solidFill>
                            <a:srgbClr val="0070C0"/>
                          </a:solidFill>
                        </a:rPr>
                        <a:t>0.551</a:t>
                      </a:r>
                      <a:endParaRPr lang="en-US" altLang="en-GB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</a:tr>
              <a:tr h="4165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GB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US" altLang="en-GB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GB">
                          <a:solidFill>
                            <a:schemeClr val="tx1"/>
                          </a:solidFill>
                        </a:rPr>
                        <a:t>8</a:t>
                      </a:r>
                      <a:endParaRPr lang="en-US" altLang="en-GB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GB">
                          <a:solidFill>
                            <a:schemeClr val="tx1"/>
                          </a:solidFill>
                        </a:rPr>
                        <a:t>0.550</a:t>
                      </a:r>
                      <a:endParaRPr lang="en-US" altLang="en-GB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GB">
                          <a:solidFill>
                            <a:schemeClr val="tx1"/>
                          </a:solidFill>
                        </a:rPr>
                        <a:t>0.490</a:t>
                      </a:r>
                      <a:endParaRPr lang="en-US" altLang="en-GB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4165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GB">
                          <a:solidFill>
                            <a:srgbClr val="0070C0"/>
                          </a:solidFill>
                        </a:rPr>
                        <a:t>3</a:t>
                      </a:r>
                      <a:endParaRPr lang="en-US" altLang="en-GB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GB">
                          <a:solidFill>
                            <a:srgbClr val="0070C0"/>
                          </a:solidFill>
                        </a:rPr>
                        <a:t>9</a:t>
                      </a:r>
                      <a:endParaRPr lang="en-US" altLang="en-GB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GB">
                          <a:solidFill>
                            <a:srgbClr val="0070C0"/>
                          </a:solidFill>
                        </a:rPr>
                        <a:t>NOT DATA</a:t>
                      </a:r>
                      <a:endParaRPr lang="en-US" altLang="en-GB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GB">
                          <a:solidFill>
                            <a:srgbClr val="0070C0"/>
                          </a:solidFill>
                        </a:rPr>
                        <a:t>0.511</a:t>
                      </a:r>
                      <a:endParaRPr lang="en-US" altLang="en-GB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</a:tr>
              <a:tr h="4165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GB">
                          <a:solidFill>
                            <a:srgbClr val="0070C0"/>
                          </a:solidFill>
                        </a:rPr>
                        <a:t>3</a:t>
                      </a:r>
                      <a:endParaRPr lang="en-US" altLang="en-GB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GB">
                          <a:solidFill>
                            <a:srgbClr val="0070C0"/>
                          </a:solidFill>
                        </a:rPr>
                        <a:t>10</a:t>
                      </a:r>
                      <a:endParaRPr lang="en-US" altLang="en-GB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GB">
                          <a:solidFill>
                            <a:srgbClr val="0070C0"/>
                          </a:solidFill>
                        </a:rPr>
                        <a:t>NOT DATA</a:t>
                      </a:r>
                      <a:endParaRPr lang="en-US" altLang="en-GB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GB">
                          <a:solidFill>
                            <a:srgbClr val="0070C0"/>
                          </a:solidFill>
                        </a:rPr>
                        <a:t>0.790</a:t>
                      </a:r>
                      <a:endParaRPr lang="en-US" altLang="en-GB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</a:tr>
              <a:tr h="4165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GB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US" altLang="en-GB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GB">
                          <a:solidFill>
                            <a:schemeClr val="tx1"/>
                          </a:solidFill>
                        </a:rPr>
                        <a:t>11</a:t>
                      </a:r>
                      <a:endParaRPr lang="en-US" altLang="en-GB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GB">
                          <a:solidFill>
                            <a:schemeClr val="tx1"/>
                          </a:solidFill>
                        </a:rPr>
                        <a:t>0.550</a:t>
                      </a:r>
                      <a:endParaRPr lang="en-US" altLang="en-GB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GB">
                          <a:solidFill>
                            <a:schemeClr val="tx1"/>
                          </a:solidFill>
                        </a:rPr>
                        <a:t>0.597</a:t>
                      </a:r>
                      <a:endParaRPr lang="en-US" altLang="en-GB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4165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GB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US" altLang="en-GB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GB">
                          <a:solidFill>
                            <a:schemeClr val="tx1"/>
                          </a:solidFill>
                        </a:rPr>
                        <a:t>12</a:t>
                      </a:r>
                      <a:endParaRPr lang="en-US" altLang="en-GB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GB">
                          <a:solidFill>
                            <a:schemeClr val="tx1"/>
                          </a:solidFill>
                        </a:rPr>
                        <a:t>0.778</a:t>
                      </a:r>
                      <a:endParaRPr lang="en-US" altLang="en-GB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GB">
                          <a:solidFill>
                            <a:schemeClr val="tx1"/>
                          </a:solidFill>
                        </a:rPr>
                        <a:t>0.630</a:t>
                      </a:r>
                      <a:endParaRPr lang="en-US" altLang="en-GB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DATASETS</a:t>
            </a:r>
            <a:endParaRPr lang="en-US" altLang="en-GB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+mn-ea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745855" y="1023620"/>
            <a:ext cx="2628900" cy="10096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9245" y="2615565"/>
            <a:ext cx="1895475" cy="10287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6900" y="4526915"/>
            <a:ext cx="1704975" cy="4857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325" y="833120"/>
            <a:ext cx="7762875" cy="59245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28650" y="2846070"/>
            <a:ext cx="10972800" cy="582613"/>
          </a:xfrm>
        </p:spPr>
        <p:txBody>
          <a:bodyPr/>
          <a:p>
            <a:r>
              <a:rPr lang="en-US" altLang="en-GB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AiryScan-UAS-GFP cyto_40A_UAS-TMEM-3xHA_CB_6h_2_300423.tif</a:t>
            </a:r>
            <a:endParaRPr lang="en-US" altLang="en-GB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+mn-ea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SEGMENTATION</a:t>
            </a:r>
            <a:endParaRPr lang="en-US" altLang="en-GB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+mn-ea"/>
            </a:endParaRPr>
          </a:p>
        </p:txBody>
      </p:sp>
      <p:pic>
        <p:nvPicPr>
          <p:cNvPr id="3" name="Picture 2" descr="seg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30275" y="838200"/>
            <a:ext cx="10652125" cy="6183630"/>
          </a:xfrm>
          <a:prstGeom prst="rect">
            <a:avLst/>
          </a:prstGeom>
        </p:spPr>
      </p:pic>
      <p:sp>
        <p:nvSpPr>
          <p:cNvPr id="4" name="Rectangles 3"/>
          <p:cNvSpPr/>
          <p:nvPr/>
        </p:nvSpPr>
        <p:spPr>
          <a:xfrm>
            <a:off x="10011410" y="2237105"/>
            <a:ext cx="945515" cy="588645"/>
          </a:xfrm>
          <a:prstGeom prst="rect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3</a:t>
            </a:r>
            <a:endParaRPr kumimoji="0" lang="en-US" altLang="zh-CN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5" name="Rectangles 4"/>
          <p:cNvSpPr/>
          <p:nvPr/>
        </p:nvSpPr>
        <p:spPr>
          <a:xfrm>
            <a:off x="7399020" y="3944620"/>
            <a:ext cx="945515" cy="588645"/>
          </a:xfrm>
          <a:prstGeom prst="rect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1</a:t>
            </a:r>
            <a:endParaRPr kumimoji="0" lang="en-US" altLang="zh-CN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6" name="Rectangles 5"/>
          <p:cNvSpPr/>
          <p:nvPr/>
        </p:nvSpPr>
        <p:spPr>
          <a:xfrm>
            <a:off x="2494915" y="5266690"/>
            <a:ext cx="945515" cy="588645"/>
          </a:xfrm>
          <a:prstGeom prst="rect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2</a:t>
            </a:r>
            <a:endParaRPr kumimoji="0" lang="en-US" altLang="zh-CN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7" name="Oval 6"/>
          <p:cNvSpPr/>
          <p:nvPr/>
        </p:nvSpPr>
        <p:spPr>
          <a:xfrm>
            <a:off x="5362575" y="3095625"/>
            <a:ext cx="539750" cy="501650"/>
          </a:xfrm>
          <a:prstGeom prst="ellipse">
            <a:avLst/>
          </a:prstGeom>
          <a:solidFill>
            <a:srgbClr val="0070C0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0-1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8" name="Oval 7"/>
          <p:cNvSpPr/>
          <p:nvPr/>
        </p:nvSpPr>
        <p:spPr>
          <a:xfrm>
            <a:off x="7804785" y="5713095"/>
            <a:ext cx="539750" cy="501650"/>
          </a:xfrm>
          <a:prstGeom prst="ellipse">
            <a:avLst/>
          </a:prstGeom>
          <a:solidFill>
            <a:srgbClr val="0070C0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0-0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9" name="Oval 8"/>
          <p:cNvSpPr/>
          <p:nvPr/>
        </p:nvSpPr>
        <p:spPr>
          <a:xfrm>
            <a:off x="9387840" y="3797300"/>
            <a:ext cx="539750" cy="501650"/>
          </a:xfrm>
          <a:prstGeom prst="ellipse">
            <a:avLst/>
          </a:prstGeom>
          <a:solidFill>
            <a:srgbClr val="0070C0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0-3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4935" y="4382135"/>
            <a:ext cx="2438400" cy="56197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1325" y="3095625"/>
            <a:ext cx="2381250" cy="5715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38515" y="5713095"/>
            <a:ext cx="2438400" cy="7143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GB" altLang="en-US" b="1" dirty="0">
                <a:solidFill>
                  <a:srgbClr val="FF0000"/>
                </a:solidFill>
                <a:cs typeface="Arial" panose="020B0604020202020204"/>
                <a:sym typeface="+mn-ea"/>
              </a:rPr>
              <a:t>MANUAL.vs.AUTOMATIC</a:t>
            </a:r>
            <a:endParaRPr lang="en-GB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12285" y="869315"/>
            <a:ext cx="3568065" cy="33743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375" y="894715"/>
            <a:ext cx="3541395" cy="334899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2340" y="878840"/>
            <a:ext cx="3574415" cy="3364865"/>
          </a:xfrm>
          <a:prstGeom prst="rect">
            <a:avLst/>
          </a:prstGeom>
        </p:spPr>
      </p:pic>
      <p:sp>
        <p:nvSpPr>
          <p:cNvPr id="8" name="Rectangles 7"/>
          <p:cNvSpPr/>
          <p:nvPr/>
        </p:nvSpPr>
        <p:spPr>
          <a:xfrm>
            <a:off x="1421765" y="4959350"/>
            <a:ext cx="945515" cy="588645"/>
          </a:xfrm>
          <a:prstGeom prst="rect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1</a:t>
            </a:r>
            <a:endParaRPr kumimoji="0" lang="en-US" altLang="zh-CN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9" name="Rectangles 8"/>
          <p:cNvSpPr/>
          <p:nvPr/>
        </p:nvSpPr>
        <p:spPr>
          <a:xfrm>
            <a:off x="5530850" y="4959350"/>
            <a:ext cx="945515" cy="588645"/>
          </a:xfrm>
          <a:prstGeom prst="rect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2</a:t>
            </a:r>
            <a:endParaRPr kumimoji="0" lang="en-US" altLang="zh-CN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10" name="Rectangles 9"/>
          <p:cNvSpPr/>
          <p:nvPr/>
        </p:nvSpPr>
        <p:spPr>
          <a:xfrm>
            <a:off x="10011410" y="4959350"/>
            <a:ext cx="945515" cy="588645"/>
          </a:xfrm>
          <a:prstGeom prst="rect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3</a:t>
            </a:r>
            <a:endParaRPr kumimoji="0" lang="en-US" altLang="zh-CN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GB" altLang="en-US" b="1" dirty="0">
                <a:solidFill>
                  <a:srgbClr val="FF0000"/>
                </a:solidFill>
                <a:cs typeface="Arial" panose="020B0604020202020204"/>
                <a:sym typeface="+mn-ea"/>
              </a:rPr>
              <a:t>MANUAL.vs.AUTOMATIC</a:t>
            </a:r>
            <a:endParaRPr lang="en-GB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8610" y="1209675"/>
            <a:ext cx="4040505" cy="43154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9275" y="1722755"/>
            <a:ext cx="2809875" cy="31051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4650" y="2484120"/>
            <a:ext cx="1840865" cy="482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8650" y="1588770"/>
            <a:ext cx="2419350" cy="6477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18200" y="3214370"/>
            <a:ext cx="2438400" cy="685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63895" y="4234815"/>
            <a:ext cx="2400300" cy="6286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49690" y="3775075"/>
            <a:ext cx="2352675" cy="65722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62415" y="2956560"/>
            <a:ext cx="2276475" cy="638175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>
          <a:xfrm flipV="1">
            <a:off x="8949690" y="2435225"/>
            <a:ext cx="945515" cy="23114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95205" y="2236470"/>
            <a:ext cx="1687195" cy="628650"/>
          </a:xfrm>
          <a:prstGeom prst="rect">
            <a:avLst/>
          </a:prstGeom>
        </p:spPr>
      </p:pic>
      <p:sp>
        <p:nvSpPr>
          <p:cNvPr id="15" name="Rectangles 14"/>
          <p:cNvSpPr/>
          <p:nvPr/>
        </p:nvSpPr>
        <p:spPr>
          <a:xfrm>
            <a:off x="1751330" y="5697855"/>
            <a:ext cx="945515" cy="588645"/>
          </a:xfrm>
          <a:prstGeom prst="rect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1</a:t>
            </a:r>
            <a:endParaRPr kumimoji="0" lang="en-US" altLang="zh-CN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18" name="Oval 17"/>
          <p:cNvSpPr/>
          <p:nvPr/>
        </p:nvSpPr>
        <p:spPr>
          <a:xfrm>
            <a:off x="3366135" y="3676650"/>
            <a:ext cx="318135" cy="288925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1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3684270" y="2246630"/>
            <a:ext cx="318135" cy="288925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2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20" name="Oval 19"/>
          <p:cNvSpPr/>
          <p:nvPr/>
        </p:nvSpPr>
        <p:spPr>
          <a:xfrm>
            <a:off x="1433195" y="4538980"/>
            <a:ext cx="318135" cy="288925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3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2169795" y="2535555"/>
            <a:ext cx="318135" cy="288925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4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3302635" y="1957705"/>
            <a:ext cx="318135" cy="288925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5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24" name="Oval 23"/>
          <p:cNvSpPr/>
          <p:nvPr/>
        </p:nvSpPr>
        <p:spPr>
          <a:xfrm>
            <a:off x="693420" y="3095625"/>
            <a:ext cx="539750" cy="501650"/>
          </a:xfrm>
          <a:prstGeom prst="ellipse">
            <a:avLst/>
          </a:prstGeom>
          <a:solidFill>
            <a:srgbClr val="0070C0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0-1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GB" altLang="en-US" b="1" dirty="0">
                <a:solidFill>
                  <a:srgbClr val="FF0000"/>
                </a:solidFill>
                <a:cs typeface="Arial" panose="020B0604020202020204"/>
                <a:sym typeface="+mn-ea"/>
              </a:rPr>
              <a:t>MANUAL.vs.AUTOMATIC</a:t>
            </a:r>
            <a:endParaRPr lang="en-GB" alt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19340" y="2202180"/>
            <a:ext cx="2552700" cy="30099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990" y="1859280"/>
            <a:ext cx="4289425" cy="3899535"/>
          </a:xfrm>
          <a:prstGeom prst="rect">
            <a:avLst/>
          </a:prstGeom>
        </p:spPr>
      </p:pic>
      <p:sp>
        <p:nvSpPr>
          <p:cNvPr id="15" name="Rectangles 14"/>
          <p:cNvSpPr/>
          <p:nvPr/>
        </p:nvSpPr>
        <p:spPr>
          <a:xfrm>
            <a:off x="1020445" y="897255"/>
            <a:ext cx="945515" cy="588645"/>
          </a:xfrm>
          <a:prstGeom prst="rect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2</a:t>
            </a:r>
            <a:endParaRPr kumimoji="0" lang="en-US" altLang="zh-CN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9940" y="3350260"/>
            <a:ext cx="2438400" cy="7143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37955" y="2499995"/>
            <a:ext cx="2371725" cy="6191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5635" y="2613025"/>
            <a:ext cx="2324100" cy="6286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98845" y="3639185"/>
            <a:ext cx="2400300" cy="5619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03385" y="4295775"/>
            <a:ext cx="2343150" cy="60007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15635" y="4895850"/>
            <a:ext cx="2324100" cy="581025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>
            <a:off x="8838565" y="4494530"/>
            <a:ext cx="492125" cy="1214755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37955" y="5709285"/>
            <a:ext cx="2447925" cy="628650"/>
          </a:xfrm>
          <a:prstGeom prst="rect">
            <a:avLst/>
          </a:prstGeom>
        </p:spPr>
      </p:pic>
      <p:sp>
        <p:nvSpPr>
          <p:cNvPr id="18" name="Oval 17"/>
          <p:cNvSpPr/>
          <p:nvPr/>
        </p:nvSpPr>
        <p:spPr>
          <a:xfrm>
            <a:off x="1752600" y="2211070"/>
            <a:ext cx="318135" cy="288925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1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4180205" y="3408045"/>
            <a:ext cx="318135" cy="32639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2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1434465" y="5273675"/>
            <a:ext cx="318135" cy="288925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3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20" name="Oval 19"/>
          <p:cNvSpPr/>
          <p:nvPr/>
        </p:nvSpPr>
        <p:spPr>
          <a:xfrm>
            <a:off x="2799080" y="3061335"/>
            <a:ext cx="318135" cy="288925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7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1965960" y="3350260"/>
            <a:ext cx="318135" cy="288925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6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3498850" y="4006850"/>
            <a:ext cx="318135" cy="288925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4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23" name="Oval 22"/>
          <p:cNvSpPr/>
          <p:nvPr/>
        </p:nvSpPr>
        <p:spPr>
          <a:xfrm>
            <a:off x="2197735" y="4362450"/>
            <a:ext cx="318135" cy="288925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5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GB" altLang="en-US" b="1" dirty="0">
                <a:solidFill>
                  <a:srgbClr val="FF0000"/>
                </a:solidFill>
                <a:cs typeface="Arial" panose="020B0604020202020204"/>
                <a:sym typeface="+mn-ea"/>
              </a:rPr>
              <a:t>MANUAL.vs.AUTOMATIC</a:t>
            </a:r>
            <a:endParaRPr lang="en-GB" altLang="en-US"/>
          </a:p>
        </p:txBody>
      </p:sp>
      <p:sp>
        <p:nvSpPr>
          <p:cNvPr id="10" name="Rectangles 9"/>
          <p:cNvSpPr/>
          <p:nvPr/>
        </p:nvSpPr>
        <p:spPr>
          <a:xfrm>
            <a:off x="250825" y="1061085"/>
            <a:ext cx="945515" cy="588645"/>
          </a:xfrm>
          <a:prstGeom prst="rect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3</a:t>
            </a:r>
            <a:endParaRPr kumimoji="0" lang="en-US" altLang="zh-CN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58290" y="1197610"/>
            <a:ext cx="3702050" cy="446278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9990" y="1481455"/>
            <a:ext cx="2667000" cy="3200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2665" y="1061085"/>
            <a:ext cx="2314575" cy="6286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1220" y="1556385"/>
            <a:ext cx="2314575" cy="6000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22665" y="2410460"/>
            <a:ext cx="2390775" cy="609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18955" y="3105150"/>
            <a:ext cx="2324100" cy="6477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99530" y="3543935"/>
            <a:ext cx="2305050" cy="600075"/>
          </a:xfrm>
          <a:prstGeom prst="rect">
            <a:avLst/>
          </a:prstGeom>
        </p:spPr>
      </p:pic>
      <p:sp>
        <p:nvSpPr>
          <p:cNvPr id="18" name="Oval 17"/>
          <p:cNvSpPr/>
          <p:nvPr/>
        </p:nvSpPr>
        <p:spPr>
          <a:xfrm>
            <a:off x="2374900" y="2156460"/>
            <a:ext cx="318135" cy="288925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1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3138805" y="1400810"/>
            <a:ext cx="318135" cy="288925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2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2501900" y="3365500"/>
            <a:ext cx="318135" cy="288925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4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3931920" y="3543935"/>
            <a:ext cx="318135" cy="288925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3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3021330" y="4144010"/>
            <a:ext cx="318135" cy="288925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5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18955" y="4566285"/>
            <a:ext cx="2447925" cy="638175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4720590" y="5049520"/>
            <a:ext cx="539750" cy="501650"/>
          </a:xfrm>
          <a:prstGeom prst="ellipse">
            <a:avLst/>
          </a:prstGeom>
          <a:solidFill>
            <a:srgbClr val="0070C0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0-3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GB" altLang="en-US" b="1" dirty="0">
                <a:solidFill>
                  <a:srgbClr val="FF0000"/>
                </a:solidFill>
                <a:cs typeface="Arial" panose="020B0604020202020204"/>
                <a:sym typeface="+mn-ea"/>
              </a:rPr>
              <a:t>MANUAL.vs.AUTOMATIC</a:t>
            </a:r>
            <a:endParaRPr lang="en-GB" altLang="en-US"/>
          </a:p>
        </p:txBody>
      </p:sp>
      <p:graphicFrame>
        <p:nvGraphicFramePr>
          <p:cNvPr id="4" name="Table 3"/>
          <p:cNvGraphicFramePr/>
          <p:nvPr>
            <p:custDataLst>
              <p:tags r:id="rId1"/>
            </p:custDataLst>
          </p:nvPr>
        </p:nvGraphicFramePr>
        <p:xfrm>
          <a:off x="111125" y="773430"/>
          <a:ext cx="5984240" cy="60217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62430"/>
                <a:gridCol w="1121410"/>
                <a:gridCol w="1851025"/>
                <a:gridCol w="1349375"/>
              </a:tblGrid>
              <a:tr h="4038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/>
                        <a:t>ID CELL</a:t>
                      </a: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/>
                        <a:t>ID LY</a:t>
                      </a: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/>
                        <a:t>MANUAL</a:t>
                      </a: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/>
                        <a:t>AUT</a:t>
                      </a:r>
                      <a:endParaRPr lang="en-GB" altLang="en-US"/>
                    </a:p>
                  </a:txBody>
                  <a:tcPr/>
                </a:tc>
              </a:tr>
              <a:tr h="33210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GB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altLang="en-GB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GB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altLang="en-GB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GB">
                          <a:solidFill>
                            <a:schemeClr val="tx1"/>
                          </a:solidFill>
                        </a:rPr>
                        <a:t>0.340</a:t>
                      </a:r>
                      <a:endParaRPr lang="en-US" altLang="en-GB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GB">
                          <a:solidFill>
                            <a:schemeClr val="tx1"/>
                          </a:solidFill>
                        </a:rPr>
                        <a:t>0.331</a:t>
                      </a:r>
                      <a:endParaRPr lang="en-US" altLang="en-GB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40449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GB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altLang="en-GB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GB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altLang="en-GB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GB">
                          <a:solidFill>
                            <a:schemeClr val="tx1"/>
                          </a:solidFill>
                        </a:rPr>
                        <a:t>0.425</a:t>
                      </a:r>
                      <a:endParaRPr lang="en-US" altLang="en-GB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GB">
                          <a:solidFill>
                            <a:schemeClr val="tx1"/>
                          </a:solidFill>
                        </a:rPr>
                        <a:t>0.391</a:t>
                      </a:r>
                      <a:endParaRPr lang="en-US" altLang="en-GB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4038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GB">
                          <a:solidFill>
                            <a:srgbClr val="FF0000"/>
                          </a:solidFill>
                        </a:rPr>
                        <a:t>1</a:t>
                      </a:r>
                      <a:endParaRPr lang="en-US" altLang="en-GB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GB">
                          <a:solidFill>
                            <a:srgbClr val="FF0000"/>
                          </a:solidFill>
                        </a:rPr>
                        <a:t>3</a:t>
                      </a:r>
                      <a:endParaRPr lang="en-US" altLang="en-GB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GB">
                          <a:solidFill>
                            <a:srgbClr val="FF0000"/>
                          </a:solidFill>
                        </a:rPr>
                        <a:t>0.382/0.425</a:t>
                      </a:r>
                      <a:endParaRPr lang="en-US" altLang="en-GB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GB">
                          <a:solidFill>
                            <a:srgbClr val="FF0000"/>
                          </a:solidFill>
                        </a:rPr>
                        <a:t>0.350</a:t>
                      </a:r>
                      <a:endParaRPr lang="en-US" altLang="en-GB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40449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GB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altLang="en-GB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GB">
                          <a:solidFill>
                            <a:schemeClr val="tx1"/>
                          </a:solidFill>
                        </a:rPr>
                        <a:t>4</a:t>
                      </a:r>
                      <a:endParaRPr lang="en-US" altLang="en-GB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GB">
                          <a:solidFill>
                            <a:schemeClr val="tx1"/>
                          </a:solidFill>
                        </a:rPr>
                        <a:t>0.468</a:t>
                      </a:r>
                      <a:endParaRPr lang="en-US" altLang="en-GB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GB">
                          <a:solidFill>
                            <a:schemeClr val="tx1"/>
                          </a:solidFill>
                        </a:rPr>
                        <a:t>0.390</a:t>
                      </a:r>
                      <a:endParaRPr lang="en-US" altLang="en-GB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4038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GB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altLang="en-GB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GB">
                          <a:solidFill>
                            <a:schemeClr val="tx1"/>
                          </a:solidFill>
                        </a:rPr>
                        <a:t>5</a:t>
                      </a:r>
                      <a:endParaRPr lang="en-US" altLang="en-GB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GB">
                          <a:solidFill>
                            <a:schemeClr val="tx1"/>
                          </a:solidFill>
                        </a:rPr>
                        <a:t>0.510</a:t>
                      </a:r>
                      <a:endParaRPr lang="en-US" altLang="en-GB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GB">
                          <a:solidFill>
                            <a:schemeClr val="tx1"/>
                          </a:solidFill>
                        </a:rPr>
                        <a:t>0.491</a:t>
                      </a:r>
                      <a:endParaRPr lang="en-US" altLang="en-GB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40449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GB">
                          <a:solidFill>
                            <a:srgbClr val="0070C0"/>
                          </a:solidFill>
                        </a:rPr>
                        <a:t>1</a:t>
                      </a:r>
                      <a:endParaRPr lang="en-US" altLang="en-GB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GB">
                          <a:solidFill>
                            <a:srgbClr val="0070C0"/>
                          </a:solidFill>
                        </a:rPr>
                        <a:t>6</a:t>
                      </a:r>
                      <a:endParaRPr lang="en-US" altLang="en-GB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GB">
                          <a:solidFill>
                            <a:srgbClr val="0070C0"/>
                          </a:solidFill>
                        </a:rPr>
                        <a:t>NOT DATA</a:t>
                      </a:r>
                      <a:endParaRPr lang="en-US" altLang="en-GB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GB">
                          <a:solidFill>
                            <a:srgbClr val="0070C0"/>
                          </a:solidFill>
                        </a:rPr>
                        <a:t>0.431</a:t>
                      </a:r>
                      <a:endParaRPr lang="en-US" altLang="en-GB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</a:tr>
              <a:tr h="4038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GB">
                          <a:solidFill>
                            <a:srgbClr val="FF0000"/>
                          </a:solidFill>
                        </a:rPr>
                        <a:t>2</a:t>
                      </a:r>
                      <a:endParaRPr lang="en-US" altLang="en-GB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GB">
                          <a:solidFill>
                            <a:srgbClr val="FF0000"/>
                          </a:solidFill>
                        </a:rPr>
                        <a:t>1</a:t>
                      </a:r>
                      <a:endParaRPr lang="en-US" altLang="en-GB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GB">
                          <a:solidFill>
                            <a:srgbClr val="FF0000"/>
                          </a:solidFill>
                        </a:rPr>
                        <a:t>0.510</a:t>
                      </a:r>
                      <a:endParaRPr lang="en-US" altLang="en-GB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GB">
                          <a:solidFill>
                            <a:srgbClr val="FF0000"/>
                          </a:solidFill>
                        </a:rPr>
                        <a:t>0.370</a:t>
                      </a:r>
                      <a:endParaRPr lang="en-US" altLang="en-GB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4038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GB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altLang="en-GB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GB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altLang="en-GB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GB">
                          <a:solidFill>
                            <a:schemeClr val="tx1"/>
                          </a:solidFill>
                        </a:rPr>
                        <a:t>0.426</a:t>
                      </a:r>
                      <a:endParaRPr lang="en-US" altLang="en-GB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GB">
                          <a:solidFill>
                            <a:schemeClr val="tx1"/>
                          </a:solidFill>
                        </a:rPr>
                        <a:t>0.351</a:t>
                      </a:r>
                      <a:endParaRPr lang="en-US" altLang="en-GB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4038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GB">
                          <a:solidFill>
                            <a:srgbClr val="FF0000"/>
                          </a:solidFill>
                        </a:rPr>
                        <a:t>2</a:t>
                      </a:r>
                      <a:endParaRPr lang="en-US" altLang="en-GB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GB">
                          <a:solidFill>
                            <a:srgbClr val="FF0000"/>
                          </a:solidFill>
                        </a:rPr>
                        <a:t>3</a:t>
                      </a:r>
                      <a:endParaRPr lang="en-US" altLang="en-GB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GB">
                          <a:solidFill>
                            <a:srgbClr val="FF0000"/>
                          </a:solidFill>
                        </a:rPr>
                        <a:t>0.382/0.34</a:t>
                      </a:r>
                      <a:endParaRPr lang="en-US" altLang="en-GB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GB">
                          <a:solidFill>
                            <a:srgbClr val="FF0000"/>
                          </a:solidFill>
                        </a:rPr>
                        <a:t>0.389</a:t>
                      </a:r>
                      <a:endParaRPr lang="en-US" altLang="en-GB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4038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GB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altLang="en-GB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GB">
                          <a:solidFill>
                            <a:schemeClr val="tx1"/>
                          </a:solidFill>
                        </a:rPr>
                        <a:t>4</a:t>
                      </a:r>
                      <a:endParaRPr lang="en-US" altLang="en-GB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GB">
                          <a:solidFill>
                            <a:schemeClr val="tx1"/>
                          </a:solidFill>
                        </a:rPr>
                        <a:t>0.34</a:t>
                      </a:r>
                      <a:endParaRPr lang="en-US" altLang="en-GB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GB">
                          <a:solidFill>
                            <a:schemeClr val="tx1"/>
                          </a:solidFill>
                        </a:rPr>
                        <a:t>0.348</a:t>
                      </a:r>
                      <a:endParaRPr lang="en-US" altLang="en-GB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4038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GB">
                          <a:solidFill>
                            <a:srgbClr val="FF0000"/>
                          </a:solidFill>
                        </a:rPr>
                        <a:t>2</a:t>
                      </a:r>
                      <a:endParaRPr lang="en-US" altLang="en-GB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GB">
                          <a:solidFill>
                            <a:srgbClr val="FF0000"/>
                          </a:solidFill>
                        </a:rPr>
                        <a:t>5</a:t>
                      </a:r>
                      <a:endParaRPr lang="en-US" altLang="en-GB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GB">
                          <a:solidFill>
                            <a:srgbClr val="FF0000"/>
                          </a:solidFill>
                        </a:rPr>
                        <a:t>0.34/0.383</a:t>
                      </a:r>
                      <a:endParaRPr lang="en-US" altLang="en-GB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GB">
                          <a:solidFill>
                            <a:srgbClr val="FF0000"/>
                          </a:solidFill>
                        </a:rPr>
                        <a:t>0.368</a:t>
                      </a:r>
                      <a:endParaRPr lang="en-US" altLang="en-GB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4038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GB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altLang="en-GB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GB">
                          <a:solidFill>
                            <a:schemeClr val="tx1"/>
                          </a:solidFill>
                        </a:rPr>
                        <a:t>6</a:t>
                      </a:r>
                      <a:endParaRPr lang="en-US" altLang="en-GB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GB">
                          <a:solidFill>
                            <a:schemeClr val="tx1"/>
                          </a:solidFill>
                        </a:rPr>
                        <a:t>0.341</a:t>
                      </a:r>
                      <a:endParaRPr lang="en-US" altLang="en-GB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GB">
                          <a:solidFill>
                            <a:schemeClr val="tx1"/>
                          </a:solidFill>
                        </a:rPr>
                        <a:t>0.353</a:t>
                      </a:r>
                      <a:endParaRPr lang="en-US" altLang="en-GB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4038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GB">
                          <a:solidFill>
                            <a:srgbClr val="FF0000"/>
                          </a:solidFill>
                        </a:rPr>
                        <a:t>2</a:t>
                      </a:r>
                      <a:endParaRPr lang="en-US" altLang="en-GB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GB">
                          <a:solidFill>
                            <a:srgbClr val="FF0000"/>
                          </a:solidFill>
                        </a:rPr>
                        <a:t>7</a:t>
                      </a:r>
                      <a:endParaRPr lang="en-US" altLang="en-GB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GB">
                          <a:solidFill>
                            <a:srgbClr val="FF0000"/>
                          </a:solidFill>
                        </a:rPr>
                        <a:t>0.34/0.382</a:t>
                      </a:r>
                      <a:endParaRPr lang="en-US" altLang="en-GB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GB">
                          <a:solidFill>
                            <a:srgbClr val="FF0000"/>
                          </a:solidFill>
                        </a:rPr>
                        <a:t>0.450</a:t>
                      </a:r>
                      <a:endParaRPr lang="en-US" altLang="en-GB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3" name="Table 2"/>
          <p:cNvGraphicFramePr/>
          <p:nvPr>
            <p:custDataLst>
              <p:tags r:id="rId2"/>
            </p:custDataLst>
          </p:nvPr>
        </p:nvGraphicFramePr>
        <p:xfrm>
          <a:off x="6292215" y="916940"/>
          <a:ext cx="5623560" cy="3749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2100"/>
                <a:gridCol w="1054100"/>
                <a:gridCol w="1739265"/>
                <a:gridCol w="1268095"/>
              </a:tblGrid>
              <a:tr h="4165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/>
                        <a:t>ID CELL</a:t>
                      </a: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/>
                        <a:t>ID LY</a:t>
                      </a: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/>
                        <a:t>MANUAL</a:t>
                      </a: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/>
                        <a:t>AUT</a:t>
                      </a:r>
                      <a:endParaRPr lang="en-GB" altLang="en-US"/>
                    </a:p>
                  </a:txBody>
                  <a:tcPr/>
                </a:tc>
              </a:tr>
              <a:tr h="4165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GB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US" altLang="en-GB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GB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altLang="en-GB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GB">
                          <a:solidFill>
                            <a:schemeClr val="tx1"/>
                          </a:solidFill>
                        </a:rPr>
                        <a:t>0.426</a:t>
                      </a:r>
                      <a:endParaRPr lang="en-US" altLang="en-GB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GB">
                          <a:solidFill>
                            <a:schemeClr val="tx1"/>
                          </a:solidFill>
                        </a:rPr>
                        <a:t>0.410</a:t>
                      </a:r>
                      <a:endParaRPr lang="en-US" altLang="en-GB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4165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GB">
                          <a:solidFill>
                            <a:srgbClr val="FF0000"/>
                          </a:solidFill>
                        </a:rPr>
                        <a:t>3</a:t>
                      </a:r>
                      <a:endParaRPr lang="en-US" altLang="en-GB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GB">
                          <a:solidFill>
                            <a:srgbClr val="FF0000"/>
                          </a:solidFill>
                        </a:rPr>
                        <a:t>2</a:t>
                      </a:r>
                      <a:endParaRPr lang="en-US" altLang="en-GB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GB">
                          <a:solidFill>
                            <a:srgbClr val="FF0000"/>
                          </a:solidFill>
                        </a:rPr>
                        <a:t>0.383/0.467</a:t>
                      </a:r>
                      <a:endParaRPr lang="en-US" altLang="en-GB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GB">
                          <a:solidFill>
                            <a:srgbClr val="FF0000"/>
                          </a:solidFill>
                        </a:rPr>
                        <a:t>0.490</a:t>
                      </a:r>
                      <a:endParaRPr lang="en-US" altLang="en-GB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4165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GB">
                          <a:solidFill>
                            <a:srgbClr val="FF0000"/>
                          </a:solidFill>
                        </a:rPr>
                        <a:t>3</a:t>
                      </a:r>
                      <a:endParaRPr lang="en-US" altLang="en-GB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GB">
                          <a:solidFill>
                            <a:srgbClr val="FF0000"/>
                          </a:solidFill>
                        </a:rPr>
                        <a:t>3</a:t>
                      </a:r>
                      <a:endParaRPr lang="en-US" altLang="en-GB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GB">
                          <a:solidFill>
                            <a:srgbClr val="FF0000"/>
                          </a:solidFill>
                        </a:rPr>
                        <a:t>0.511</a:t>
                      </a:r>
                      <a:endParaRPr lang="en-US" altLang="en-GB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GB">
                          <a:solidFill>
                            <a:srgbClr val="FF0000"/>
                          </a:solidFill>
                        </a:rPr>
                        <a:t>0.371</a:t>
                      </a:r>
                      <a:endParaRPr lang="en-US" altLang="en-GB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4165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GB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US" altLang="en-GB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GB">
                          <a:solidFill>
                            <a:schemeClr val="tx1"/>
                          </a:solidFill>
                        </a:rPr>
                        <a:t>4</a:t>
                      </a:r>
                      <a:endParaRPr lang="en-US" altLang="en-GB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GB">
                          <a:solidFill>
                            <a:schemeClr val="tx1"/>
                          </a:solidFill>
                        </a:rPr>
                        <a:t>0.340</a:t>
                      </a:r>
                      <a:endParaRPr lang="en-US" altLang="en-GB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GB">
                          <a:solidFill>
                            <a:schemeClr val="tx1"/>
                          </a:solidFill>
                        </a:rPr>
                        <a:t>0.290</a:t>
                      </a:r>
                      <a:endParaRPr lang="en-US" altLang="en-GB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4165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GB">
                          <a:solidFill>
                            <a:srgbClr val="FF0000"/>
                          </a:solidFill>
                        </a:rPr>
                        <a:t>3</a:t>
                      </a:r>
                      <a:endParaRPr lang="en-US" altLang="en-GB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GB">
                          <a:solidFill>
                            <a:srgbClr val="FF0000"/>
                          </a:solidFill>
                        </a:rPr>
                        <a:t>5</a:t>
                      </a:r>
                      <a:endParaRPr lang="en-US" altLang="en-GB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GB">
                          <a:solidFill>
                            <a:srgbClr val="FF0000"/>
                          </a:solidFill>
                        </a:rPr>
                        <a:t>0.340/0.595</a:t>
                      </a:r>
                      <a:endParaRPr lang="en-US" altLang="en-GB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GB">
                          <a:solidFill>
                            <a:srgbClr val="FF0000"/>
                          </a:solidFill>
                        </a:rPr>
                        <a:t>0.430</a:t>
                      </a:r>
                      <a:endParaRPr lang="en-US" altLang="en-GB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4165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GB">
                          <a:solidFill>
                            <a:srgbClr val="0070C0"/>
                          </a:solidFill>
                        </a:rPr>
                        <a:t>0-0</a:t>
                      </a:r>
                      <a:endParaRPr lang="en-US" altLang="en-GB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GB">
                          <a:solidFill>
                            <a:srgbClr val="0070C0"/>
                          </a:solidFill>
                        </a:rPr>
                        <a:t>0</a:t>
                      </a:r>
                      <a:endParaRPr lang="en-US" altLang="en-GB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GB">
                          <a:solidFill>
                            <a:srgbClr val="0070C0"/>
                          </a:solidFill>
                        </a:rPr>
                        <a:t>NOT DATA</a:t>
                      </a:r>
                      <a:endParaRPr lang="en-US" altLang="en-GB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GB">
                          <a:solidFill>
                            <a:srgbClr val="0070C0"/>
                          </a:solidFill>
                        </a:rPr>
                        <a:t>0.289</a:t>
                      </a:r>
                      <a:endParaRPr lang="en-US" altLang="en-GB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</a:tr>
              <a:tr h="4165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GB">
                          <a:solidFill>
                            <a:schemeClr val="tx1"/>
                          </a:solidFill>
                        </a:rPr>
                        <a:t>0-1</a:t>
                      </a:r>
                      <a:endParaRPr lang="en-US" altLang="en-GB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GB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altLang="en-GB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GB">
                          <a:solidFill>
                            <a:schemeClr val="tx1"/>
                          </a:solidFill>
                        </a:rPr>
                        <a:t>0.255</a:t>
                      </a:r>
                      <a:endParaRPr lang="en-US" altLang="en-GB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GB">
                          <a:solidFill>
                            <a:schemeClr val="tx1"/>
                          </a:solidFill>
                        </a:rPr>
                        <a:t>0.291</a:t>
                      </a:r>
                      <a:endParaRPr lang="en-US" altLang="en-GB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4165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GB">
                          <a:solidFill>
                            <a:srgbClr val="0070C0"/>
                          </a:solidFill>
                        </a:rPr>
                        <a:t>0-3</a:t>
                      </a:r>
                      <a:endParaRPr lang="en-US" altLang="en-GB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GB">
                          <a:solidFill>
                            <a:srgbClr val="0070C0"/>
                          </a:solidFill>
                        </a:rPr>
                        <a:t>0</a:t>
                      </a:r>
                      <a:endParaRPr lang="en-US" altLang="en-GB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GB">
                          <a:solidFill>
                            <a:srgbClr val="0070C0"/>
                          </a:solidFill>
                        </a:rPr>
                        <a:t>NOT DATA</a:t>
                      </a:r>
                      <a:endParaRPr lang="en-US" altLang="en-GB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GB">
                          <a:solidFill>
                            <a:srgbClr val="0070C0"/>
                          </a:solidFill>
                        </a:rPr>
                        <a:t>0.330</a:t>
                      </a:r>
                      <a:endParaRPr lang="en-US" altLang="en-GB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190500"/>
            <a:ext cx="10972800" cy="762000"/>
          </a:xfrm>
        </p:spPr>
        <p:txBody>
          <a:bodyPr lIns="91440" tIns="45720" rIns="91440" bIns="45720" anchor="ctr" anchorCtr="0"/>
          <a:lstStyle/>
          <a:p>
            <a:r>
              <a:rPr lang="en-US" altLang="en-GB" b="1" dirty="0">
                <a:solidFill>
                  <a:srgbClr val="FF0000"/>
                </a:solidFill>
                <a:cs typeface="Arial" panose="020B0604020202020204"/>
              </a:rPr>
              <a:t>DETECTION VIDEO</a:t>
            </a:r>
            <a:endParaRPr lang="en-US" altLang="en-GB" b="1" dirty="0">
              <a:solidFill>
                <a:srgbClr val="FF0000"/>
              </a:solidFill>
              <a:cs typeface="Arial" panose="020B0604020202020204"/>
            </a:endParaRPr>
          </a:p>
        </p:txBody>
      </p:sp>
      <p:pic>
        <p:nvPicPr>
          <p:cNvPr id="4" name="ch2_raw_and_fused_all_viz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396240" y="820420"/>
            <a:ext cx="11399520" cy="56997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 b="1">
                <a:solidFill>
                  <a:srgbClr val="FF0000"/>
                </a:solidFill>
                <a:sym typeface="+mn-ea"/>
              </a:rPr>
              <a:t>DATASET LYSOSOMES(ORDER FOR CELL ID)</a:t>
            </a:r>
            <a:endParaRPr lang="en-US" altLang="en-GB" b="1">
              <a:solidFill>
                <a:srgbClr val="FF0000"/>
              </a:solidFill>
              <a:sym typeface="+mn-ea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8600" y="975995"/>
            <a:ext cx="8934450" cy="50958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7825" y="1190625"/>
            <a:ext cx="2647950" cy="11239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5975" y="2604770"/>
            <a:ext cx="1771650" cy="9620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05975" y="4257675"/>
            <a:ext cx="1762125" cy="78105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6755" y="2713355"/>
            <a:ext cx="10972800" cy="582613"/>
          </a:xfrm>
        </p:spPr>
        <p:txBody>
          <a:bodyPr/>
          <a:p>
            <a:r>
              <a:rPr lang="en-US" altLang="en-GB" b="1">
                <a:solidFill>
                  <a:srgbClr val="FF0000"/>
                </a:solidFill>
                <a:sym typeface="+mn-ea"/>
              </a:rPr>
              <a:t>TMEM-HA 6h CB airy_3_170722</a:t>
            </a:r>
            <a:endParaRPr lang="en-GB" altLang="en-US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DETECTION VIDEO</a:t>
            </a:r>
            <a:endParaRPr lang="en-US" altLang="en-GB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+mn-ea"/>
            </a:endParaRPr>
          </a:p>
        </p:txBody>
      </p:sp>
      <p:pic>
        <p:nvPicPr>
          <p:cNvPr id="3" name="ch2_raw_and_fused_all_viz-ezgif.com-gif-to-mp4-converter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72440" y="841375"/>
            <a:ext cx="11247120" cy="57010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 b="1">
                <a:solidFill>
                  <a:srgbClr val="FF0000"/>
                </a:solidFill>
                <a:sym typeface="+mn-ea"/>
              </a:rPr>
              <a:t>SEGMENTATION</a:t>
            </a:r>
            <a:endParaRPr lang="en-US" altLang="en-GB" b="1">
              <a:solidFill>
                <a:srgbClr val="FF0000"/>
              </a:solidFill>
              <a:sym typeface="+mn-ea"/>
            </a:endParaRPr>
          </a:p>
        </p:txBody>
      </p:sp>
      <p:pic>
        <p:nvPicPr>
          <p:cNvPr id="2" name="Picture 1" descr="SEG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5970" y="879475"/>
            <a:ext cx="9933940" cy="5766435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2842895" y="1575435"/>
            <a:ext cx="554355" cy="52197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24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5" name="Oval 4"/>
          <p:cNvSpPr/>
          <p:nvPr/>
        </p:nvSpPr>
        <p:spPr>
          <a:xfrm>
            <a:off x="6516370" y="1477645"/>
            <a:ext cx="544195" cy="484505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2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6" name="Oval 5"/>
          <p:cNvSpPr/>
          <p:nvPr/>
        </p:nvSpPr>
        <p:spPr>
          <a:xfrm>
            <a:off x="3710305" y="2944495"/>
            <a:ext cx="544195" cy="484505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8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7" name="Oval 6"/>
          <p:cNvSpPr/>
          <p:nvPr/>
        </p:nvSpPr>
        <p:spPr>
          <a:xfrm>
            <a:off x="6373495" y="2338070"/>
            <a:ext cx="544195" cy="484505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9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8" name="Oval 7"/>
          <p:cNvSpPr/>
          <p:nvPr/>
        </p:nvSpPr>
        <p:spPr>
          <a:xfrm>
            <a:off x="4883150" y="4179570"/>
            <a:ext cx="544195" cy="484505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7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9" name="Oval 8"/>
          <p:cNvSpPr/>
          <p:nvPr/>
        </p:nvSpPr>
        <p:spPr>
          <a:xfrm>
            <a:off x="7416800" y="3187065"/>
            <a:ext cx="544195" cy="484505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6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10" name="Oval 9"/>
          <p:cNvSpPr/>
          <p:nvPr/>
        </p:nvSpPr>
        <p:spPr>
          <a:xfrm>
            <a:off x="6373495" y="4179570"/>
            <a:ext cx="544195" cy="484505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15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7060565" y="4793615"/>
            <a:ext cx="544195" cy="484505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1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6096000" y="5494655"/>
            <a:ext cx="544195" cy="484505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5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4516120" y="5010150"/>
            <a:ext cx="544195" cy="484505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3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 b="1">
                <a:solidFill>
                  <a:srgbClr val="FF0000"/>
                </a:solidFill>
                <a:sym typeface="+mn-ea"/>
              </a:rPr>
              <a:t>MANUAL.vs.AUTOMATIC</a:t>
            </a:r>
            <a:endParaRPr lang="en-US" altLang="en-GB" b="1">
              <a:solidFill>
                <a:srgbClr val="FF0000"/>
              </a:solidFill>
              <a:sym typeface="+mn-ea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6700" y="773430"/>
            <a:ext cx="3042285" cy="349758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4710" y="2469515"/>
            <a:ext cx="4435475" cy="2971165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8250" y="1866900"/>
            <a:ext cx="2178685" cy="3573780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1520" y="773430"/>
            <a:ext cx="3456940" cy="1671955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5310" y="4271010"/>
            <a:ext cx="3781425" cy="235585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 b="1">
                <a:solidFill>
                  <a:srgbClr val="FF0000"/>
                </a:solidFill>
                <a:sym typeface="+mn-ea"/>
              </a:rPr>
              <a:t>MANUAL.vs.AUTOMATIC</a:t>
            </a:r>
            <a:endParaRPr lang="en-US" altLang="en-GB" b="1">
              <a:solidFill>
                <a:srgbClr val="FF0000"/>
              </a:solidFill>
              <a:sym typeface="+mn-ea"/>
            </a:endParaRP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37640" y="1741170"/>
            <a:ext cx="9317355" cy="402971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 b="1">
                <a:solidFill>
                  <a:srgbClr val="FF0000"/>
                </a:solidFill>
                <a:sym typeface="+mn-ea"/>
              </a:rPr>
              <a:t>DATASET LYSOSOMES(ORDER FOR CELL ID)</a:t>
            </a:r>
            <a:endParaRPr lang="en-US" altLang="en-GB" b="1">
              <a:solidFill>
                <a:srgbClr val="FF0000"/>
              </a:solidFill>
              <a:sym typeface="+mn-ea"/>
            </a:endParaRPr>
          </a:p>
        </p:txBody>
      </p:sp>
      <p:sp>
        <p:nvSpPr>
          <p:cNvPr id="50" name="Right Arrow 49"/>
          <p:cNvSpPr/>
          <p:nvPr/>
        </p:nvSpPr>
        <p:spPr>
          <a:xfrm>
            <a:off x="4165600" y="2983865"/>
            <a:ext cx="685165" cy="758190"/>
          </a:xfrm>
          <a:prstGeom prst="rightArrow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pic>
        <p:nvPicPr>
          <p:cNvPr id="51" name="Picture 5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732790"/>
            <a:ext cx="4161155" cy="6125210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2190" y="883285"/>
            <a:ext cx="4552950" cy="5629275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0765" y="775970"/>
            <a:ext cx="4524375" cy="104775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82810" y="883285"/>
            <a:ext cx="2038350" cy="838200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20275" y="2058035"/>
            <a:ext cx="1762125" cy="676275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20275" y="3292475"/>
            <a:ext cx="1771650" cy="253365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" name="Título 1"/>
          <p:cNvSpPr>
            <a:spLocks noGrp="1"/>
          </p:cNvSpPr>
          <p:nvPr>
            <p:ph type="title"/>
          </p:nvPr>
        </p:nvSpPr>
        <p:spPr>
          <a:xfrm>
            <a:off x="542925" y="2928620"/>
            <a:ext cx="10972800" cy="762000"/>
          </a:xfrm>
        </p:spPr>
        <p:txBody>
          <a:bodyPr lIns="91440" tIns="45720" rIns="91440" bIns="45720" anchor="ctr" anchorCtr="0"/>
          <a:lstStyle/>
          <a:p>
            <a:r>
              <a:rPr lang="en-US" altLang="en-GB" sz="2400" b="1" dirty="0">
                <a:solidFill>
                  <a:srgbClr val="FF0000"/>
                </a:solidFill>
                <a:cs typeface="Arial" panose="020B0604020202020204"/>
              </a:rPr>
              <a:t>40A_UAS-TMEM192-3xHA x 40A 71G10 MARCM_around 12h - for quantification_4 Airy-CBs_300425</a:t>
            </a:r>
            <a:endParaRPr lang="en-US" altLang="en-GB" b="1" dirty="0">
              <a:solidFill>
                <a:srgbClr val="FF0000"/>
              </a:solidFill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42925" y="377190"/>
            <a:ext cx="10972800" cy="762000"/>
          </a:xfrm>
        </p:spPr>
        <p:txBody>
          <a:bodyPr lIns="91440" tIns="45720" rIns="91440" bIns="45720" anchor="ctr" anchorCtr="0"/>
          <a:lstStyle/>
          <a:p>
            <a:r>
              <a:rPr lang="en-US" altLang="en-GB" b="1" dirty="0">
                <a:solidFill>
                  <a:srgbClr val="FF0000"/>
                </a:solidFill>
                <a:cs typeface="Arial" panose="020B0604020202020204"/>
              </a:rPr>
              <a:t>DETECTION VIDEO</a:t>
            </a:r>
            <a:endParaRPr lang="en-US" altLang="en-GB" b="1" dirty="0">
              <a:solidFill>
                <a:srgbClr val="FF0000"/>
              </a:solidFill>
              <a:cs typeface="Arial" panose="020B0604020202020204"/>
            </a:endParaRPr>
          </a:p>
        </p:txBody>
      </p:sp>
      <p:pic>
        <p:nvPicPr>
          <p:cNvPr id="4" name="ch2_raw_and_fused_all_viz-ezgif.com-gif-to-mp4-converter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0" y="2161540"/>
            <a:ext cx="12192000" cy="25349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79425" y="180340"/>
            <a:ext cx="10972800" cy="762000"/>
          </a:xfrm>
        </p:spPr>
        <p:txBody>
          <a:bodyPr lIns="91440" tIns="45720" rIns="91440" bIns="45720" anchor="ctr" anchorCtr="0"/>
          <a:lstStyle/>
          <a:p>
            <a:r>
              <a:rPr lang="en-US" altLang="en-GB" sz="2400" b="1" dirty="0">
                <a:solidFill>
                  <a:srgbClr val="FF0000"/>
                </a:solidFill>
                <a:cs typeface="Arial" panose="020B0604020202020204"/>
              </a:rPr>
              <a:t>SEGMENTATION</a:t>
            </a:r>
            <a:endParaRPr lang="en-US" altLang="en-GB" b="1" dirty="0">
              <a:solidFill>
                <a:srgbClr val="FF0000"/>
              </a:solidFill>
              <a:cs typeface="Arial" panose="020B0604020202020204"/>
            </a:endParaRPr>
          </a:p>
        </p:txBody>
      </p:sp>
      <p:pic>
        <p:nvPicPr>
          <p:cNvPr id="4" name="Picture 3" descr="seg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3920" y="1050290"/>
            <a:ext cx="9309100" cy="54038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190500"/>
            <a:ext cx="10972800" cy="762000"/>
          </a:xfrm>
        </p:spPr>
        <p:txBody>
          <a:bodyPr lIns="91440" tIns="45720" rIns="91440" bIns="45720" anchor="ctr" anchorCtr="0"/>
          <a:lstStyle/>
          <a:p>
            <a:r>
              <a:rPr lang="en-US" altLang="en-GB" sz="2400" b="1" dirty="0">
                <a:solidFill>
                  <a:srgbClr val="FF0000"/>
                </a:solidFill>
                <a:cs typeface="Arial" panose="020B0604020202020204"/>
              </a:rPr>
              <a:t>SEGMENTATION</a:t>
            </a:r>
            <a:endParaRPr lang="en-US" altLang="en-GB" b="1" dirty="0">
              <a:solidFill>
                <a:srgbClr val="FF0000"/>
              </a:solidFill>
              <a:cs typeface="Arial" panose="020B0604020202020204"/>
            </a:endParaRPr>
          </a:p>
        </p:txBody>
      </p:sp>
      <p:pic>
        <p:nvPicPr>
          <p:cNvPr id="10" name="Picture 9" descr="seg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43635" y="812800"/>
            <a:ext cx="10048875" cy="5833110"/>
          </a:xfrm>
          <a:prstGeom prst="rect">
            <a:avLst/>
          </a:prstGeom>
        </p:spPr>
      </p:pic>
      <p:sp>
        <p:nvSpPr>
          <p:cNvPr id="11" name="Oval 10"/>
          <p:cNvSpPr/>
          <p:nvPr/>
        </p:nvSpPr>
        <p:spPr>
          <a:xfrm>
            <a:off x="7146925" y="2796540"/>
            <a:ext cx="549910" cy="443865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2</a:t>
            </a:r>
            <a:endParaRPr kumimoji="0" lang="en-GB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7014845" y="4542155"/>
            <a:ext cx="549910" cy="443865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4</a:t>
            </a:r>
            <a:endParaRPr kumimoji="0" lang="en-GB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4840605" y="4098290"/>
            <a:ext cx="549910" cy="443865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3</a:t>
            </a:r>
            <a:endParaRPr kumimoji="0" lang="en-GB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09600" y="190500"/>
            <a:ext cx="11414760" cy="582930"/>
          </a:xfrm>
        </p:spPr>
        <p:txBody>
          <a:bodyPr/>
          <a:p>
            <a:r>
              <a:rPr lang="en-US" altLang="en-GB" b="1">
                <a:solidFill>
                  <a:srgbClr val="FF0000"/>
                </a:solidFill>
                <a:sym typeface="+mn-ea"/>
              </a:rPr>
              <a:t>MANUAL.vs.AUTOMATIC + DATASET LYSOSOMES</a:t>
            </a:r>
            <a:endParaRPr lang="en-US" altLang="en-GB" b="1">
              <a:solidFill>
                <a:srgbClr val="FF0000"/>
              </a:solidFill>
              <a:sym typeface="+mn-ea"/>
            </a:endParaRPr>
          </a:p>
        </p:txBody>
      </p:sp>
      <p:graphicFrame>
        <p:nvGraphicFramePr>
          <p:cNvPr id="26" name="Table 25"/>
          <p:cNvGraphicFramePr/>
          <p:nvPr>
            <p:custDataLst>
              <p:tags r:id="rId1"/>
            </p:custDataLst>
          </p:nvPr>
        </p:nvGraphicFramePr>
        <p:xfrm>
          <a:off x="6000115" y="1689100"/>
          <a:ext cx="6192520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8130"/>
                <a:gridCol w="1548130"/>
                <a:gridCol w="1548130"/>
                <a:gridCol w="1548130"/>
              </a:tblGrid>
              <a:tr h="118872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GB"/>
                        <a:t>N CELL</a:t>
                      </a:r>
                      <a:endParaRPr lang="en-US" altLang="en-GB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GB"/>
                        <a:t>ID LYSOSOMES</a:t>
                      </a:r>
                      <a:endParaRPr lang="en-US" altLang="en-GB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GB"/>
                        <a:t>MANUAL  DIAMETER UM</a:t>
                      </a:r>
                      <a:endParaRPr lang="en-US" altLang="en-GB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GB"/>
                        <a:t>AUTOMATIC DIAMETER UM</a:t>
                      </a:r>
                      <a:endParaRPr lang="en-US" altLang="en-GB"/>
                    </a:p>
                  </a:txBody>
                  <a:tcPr anchor="ctr" anchorCtr="0"/>
                </a:tc>
              </a:tr>
              <a:tr h="3657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GB"/>
                        <a:t>3</a:t>
                      </a:r>
                      <a:endParaRPr lang="en-US" altLang="en-GB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GB"/>
                        <a:t>1</a:t>
                      </a:r>
                      <a:endParaRPr lang="en-US" altLang="en-GB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GB"/>
                        <a:t>0.504</a:t>
                      </a:r>
                      <a:endParaRPr lang="en-US" altLang="en-GB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GB"/>
                        <a:t>0.45   </a:t>
                      </a:r>
                      <a:endParaRPr lang="en-US" altLang="en-GB"/>
                    </a:p>
                  </a:txBody>
                  <a:tcPr anchor="ctr" anchorCtr="0"/>
                </a:tc>
              </a:tr>
              <a:tr h="3657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GB"/>
                        <a:t>3</a:t>
                      </a:r>
                      <a:endParaRPr lang="en-US" altLang="en-GB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GB"/>
                        <a:t>2</a:t>
                      </a:r>
                      <a:endParaRPr lang="en-US" altLang="en-GB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GB"/>
                        <a:t> 0.412</a:t>
                      </a:r>
                      <a:endParaRPr lang="en-US" altLang="en-GB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GB"/>
                        <a:t>0.39</a:t>
                      </a:r>
                      <a:endParaRPr lang="en-US" altLang="en-GB"/>
                    </a:p>
                  </a:txBody>
                  <a:tcPr anchor="ctr" anchorCtr="0"/>
                </a:tc>
              </a:tr>
              <a:tr h="3657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GB"/>
                        <a:t>3</a:t>
                      </a:r>
                      <a:endParaRPr lang="en-US" altLang="en-GB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GB"/>
                        <a:t>3</a:t>
                      </a:r>
                      <a:endParaRPr lang="en-US" altLang="en-GB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GB" sz="1800">
                          <a:sym typeface="+mn-ea"/>
                        </a:rPr>
                        <a:t>0.366</a:t>
                      </a:r>
                      <a:endParaRPr lang="en-GB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GB"/>
                        <a:t>0.391     </a:t>
                      </a:r>
                      <a:endParaRPr lang="en-US" altLang="en-GB"/>
                    </a:p>
                  </a:txBody>
                  <a:tcPr anchor="ctr" anchorCtr="0"/>
                </a:tc>
              </a:tr>
            </a:tbl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355" y="773430"/>
            <a:ext cx="5250815" cy="4841875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7107555" y="1112520"/>
            <a:ext cx="3978275" cy="3683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p>
            <a:pPr algn="ctr"/>
            <a:r>
              <a:rPr lang="en-US" altLang="en-GB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 CELL, 3 LYSOSOMES</a:t>
            </a:r>
            <a:endParaRPr lang="en-US" altLang="en-GB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3420" y="5615305"/>
            <a:ext cx="8677275" cy="990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2020" y="4353560"/>
            <a:ext cx="2495550" cy="108585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42925" y="2451100"/>
            <a:ext cx="10972800" cy="762000"/>
          </a:xfrm>
        </p:spPr>
        <p:txBody>
          <a:bodyPr lIns="91440" tIns="45720" rIns="91440" bIns="45720" anchor="ctr" anchorCtr="0"/>
          <a:lstStyle/>
          <a:p>
            <a:r>
              <a:rPr lang="en-US" altLang="en-GB" sz="2400" b="1" dirty="0">
                <a:solidFill>
                  <a:srgbClr val="FF0000"/>
                </a:solidFill>
                <a:cs typeface="Arial" panose="020B0604020202020204"/>
              </a:rPr>
              <a:t>40A_UAS-TMEM192-3xHA x 40A 71G10 MARCM_around 12h - for quantification_3 Airy-CBs_300425</a:t>
            </a:r>
            <a:endParaRPr lang="en-US" altLang="en-GB" b="1" dirty="0">
              <a:solidFill>
                <a:srgbClr val="FF0000"/>
              </a:solidFill>
              <a:cs typeface="Arial" panose="020B060402020202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42925" y="0"/>
            <a:ext cx="10972800" cy="762000"/>
          </a:xfrm>
        </p:spPr>
        <p:txBody>
          <a:bodyPr lIns="91440" tIns="45720" rIns="91440" bIns="45720" anchor="ctr" anchorCtr="0"/>
          <a:lstStyle/>
          <a:p>
            <a:r>
              <a:rPr lang="en-US" altLang="en-GB" b="1" dirty="0">
                <a:solidFill>
                  <a:srgbClr val="FF0000"/>
                </a:solidFill>
                <a:cs typeface="Arial" panose="020B0604020202020204"/>
              </a:rPr>
              <a:t>DETECTION VIDEO</a:t>
            </a:r>
            <a:endParaRPr lang="en-US" altLang="en-GB" b="1" dirty="0">
              <a:solidFill>
                <a:srgbClr val="FF0000"/>
              </a:solidFill>
              <a:cs typeface="Arial" panose="020B0604020202020204"/>
            </a:endParaRPr>
          </a:p>
        </p:txBody>
      </p:sp>
      <p:pic>
        <p:nvPicPr>
          <p:cNvPr id="4" name="ch2_raw_and_fused_all_viz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966470" y="616585"/>
            <a:ext cx="10125710" cy="59810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57150"/>
            <a:ext cx="10972800" cy="445135"/>
          </a:xfrm>
        </p:spPr>
        <p:txBody>
          <a:bodyPr lIns="91440" tIns="45720" rIns="91440" bIns="45720" anchor="ctr" anchorCtr="0"/>
          <a:lstStyle/>
          <a:p>
            <a:br>
              <a:rPr lang="en-US" altLang="en-GB" sz="2400" b="1" dirty="0">
                <a:solidFill>
                  <a:srgbClr val="FF0000"/>
                </a:solidFill>
                <a:cs typeface="Arial" panose="020B0604020202020204"/>
              </a:rPr>
            </a:br>
            <a:r>
              <a:rPr lang="en-US" altLang="en-GB" sz="2400" b="1" dirty="0">
                <a:solidFill>
                  <a:srgbClr val="FF0000"/>
                </a:solidFill>
                <a:cs typeface="Arial" panose="020B0604020202020204"/>
              </a:rPr>
              <a:t>SEGMENTATION</a:t>
            </a:r>
            <a:endParaRPr lang="en-US" altLang="en-GB" sz="2400" b="1" dirty="0">
              <a:solidFill>
                <a:srgbClr val="FF0000"/>
              </a:solidFill>
              <a:cs typeface="Arial" panose="020B0604020202020204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3049270" y="762000"/>
            <a:ext cx="4578350" cy="5902960"/>
            <a:chOff x="1294" y="1291"/>
            <a:chExt cx="7210" cy="9296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294" y="1291"/>
              <a:ext cx="7210" cy="9297"/>
            </a:xfrm>
            <a:prstGeom prst="rect">
              <a:avLst/>
            </a:prstGeom>
          </p:spPr>
        </p:pic>
        <p:sp>
          <p:nvSpPr>
            <p:cNvPr id="5" name="Oval 4"/>
            <p:cNvSpPr/>
            <p:nvPr/>
          </p:nvSpPr>
          <p:spPr>
            <a:xfrm>
              <a:off x="5363" y="6612"/>
              <a:ext cx="942" cy="719"/>
            </a:xfrm>
            <a:prstGeom prst="ellipse">
              <a:avLst/>
            </a:prstGeom>
            <a:gradFill rotWithShape="0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none" lIns="91440" tIns="45720" rIns="91440" bIns="45720" numCol="1" anchor="ctr" anchorCtr="0" compatLnSpc="1"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SimSun" panose="02010600030101010101" pitchFamily="2" charset="-122"/>
                </a:rPr>
                <a:t>39</a:t>
              </a:r>
              <a:endPara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endParaRPr>
            </a:p>
          </p:txBody>
        </p:sp>
        <p:sp>
          <p:nvSpPr>
            <p:cNvPr id="4" name="Oval 3"/>
            <p:cNvSpPr/>
            <p:nvPr/>
          </p:nvSpPr>
          <p:spPr>
            <a:xfrm>
              <a:off x="3649" y="1760"/>
              <a:ext cx="942" cy="719"/>
            </a:xfrm>
            <a:prstGeom prst="ellipse">
              <a:avLst/>
            </a:prstGeom>
            <a:gradFill rotWithShape="0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none" lIns="91440" tIns="45720" rIns="91440" bIns="45720" numCol="1" anchor="ctr" anchorCtr="0" compatLnSpc="1"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SimSun" panose="02010600030101010101" pitchFamily="2" charset="-122"/>
                </a:rPr>
                <a:t>2</a:t>
              </a:r>
              <a:endPara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endParaRPr>
            </a:p>
          </p:txBody>
        </p:sp>
        <p:sp>
          <p:nvSpPr>
            <p:cNvPr id="7" name="Oval 6"/>
            <p:cNvSpPr/>
            <p:nvPr/>
          </p:nvSpPr>
          <p:spPr>
            <a:xfrm>
              <a:off x="1984" y="9633"/>
              <a:ext cx="1045" cy="668"/>
            </a:xfrm>
            <a:prstGeom prst="ellipse">
              <a:avLst/>
            </a:prstGeom>
            <a:gradFill rotWithShape="0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none" lIns="91440" tIns="45720" rIns="91440" bIns="45720" numCol="1" anchor="ctr" anchorCtr="0" compatLnSpc="1"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SimSun" panose="02010600030101010101" pitchFamily="2" charset="-122"/>
                </a:rPr>
                <a:t>65</a:t>
              </a:r>
              <a:endPara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endParaRPr>
            </a:p>
          </p:txBody>
        </p:sp>
        <p:sp>
          <p:nvSpPr>
            <p:cNvPr id="6" name="Oval 5"/>
            <p:cNvSpPr/>
            <p:nvPr/>
          </p:nvSpPr>
          <p:spPr>
            <a:xfrm>
              <a:off x="4421" y="7714"/>
              <a:ext cx="942" cy="719"/>
            </a:xfrm>
            <a:prstGeom prst="ellipse">
              <a:avLst/>
            </a:prstGeom>
            <a:gradFill rotWithShape="0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none" lIns="91440" tIns="45720" rIns="91440" bIns="45720" numCol="1" anchor="ctr" anchorCtr="0" compatLnSpc="1"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SimSun" panose="02010600030101010101" pitchFamily="2" charset="-122"/>
                </a:rPr>
                <a:t>38</a:t>
              </a:r>
              <a:endPara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endParaRPr>
            </a:p>
          </p:txBody>
        </p:sp>
        <p:sp>
          <p:nvSpPr>
            <p:cNvPr id="8" name="Oval 7"/>
            <p:cNvSpPr/>
            <p:nvPr/>
          </p:nvSpPr>
          <p:spPr>
            <a:xfrm>
              <a:off x="5363" y="4201"/>
              <a:ext cx="942" cy="719"/>
            </a:xfrm>
            <a:prstGeom prst="ellipse">
              <a:avLst/>
            </a:prstGeom>
            <a:gradFill rotWithShape="0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none" lIns="91440" tIns="45720" rIns="91440" bIns="45720" numCol="1" anchor="ctr" anchorCtr="0" compatLnSpc="1"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SimSun" panose="02010600030101010101" pitchFamily="2" charset="-122"/>
                </a:rPr>
                <a:t>35</a:t>
              </a:r>
              <a:endPara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4090" y="3167"/>
              <a:ext cx="942" cy="719"/>
            </a:xfrm>
            <a:prstGeom prst="ellipse">
              <a:avLst/>
            </a:prstGeom>
            <a:gradFill rotWithShape="0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none" lIns="91440" tIns="45720" rIns="91440" bIns="45720" numCol="1" anchor="ctr" anchorCtr="0" compatLnSpc="1"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SimSun" panose="02010600030101010101" pitchFamily="2" charset="-122"/>
                </a:rPr>
                <a:t>18</a:t>
              </a:r>
              <a:endPara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57150"/>
            <a:ext cx="10972800" cy="445135"/>
          </a:xfrm>
        </p:spPr>
        <p:txBody>
          <a:bodyPr lIns="91440" tIns="45720" rIns="91440" bIns="45720" anchor="ctr" anchorCtr="0"/>
          <a:lstStyle/>
          <a:p>
            <a:br>
              <a:rPr lang="en-US" altLang="en-GB" sz="2400" b="1" dirty="0">
                <a:solidFill>
                  <a:srgbClr val="FF0000"/>
                </a:solidFill>
                <a:cs typeface="Arial" panose="020B0604020202020204"/>
              </a:rPr>
            </a:br>
            <a:r>
              <a:rPr lang="en-US" altLang="en-GB" sz="2400" b="1" dirty="0">
                <a:solidFill>
                  <a:srgbClr val="FF0000"/>
                </a:solidFill>
                <a:cs typeface="Arial" panose="020B0604020202020204"/>
              </a:rPr>
              <a:t>MANUAL.vs.AUTOMATIC</a:t>
            </a:r>
            <a:endParaRPr lang="en-US" altLang="en-GB" sz="2400" b="1" dirty="0">
              <a:solidFill>
                <a:srgbClr val="FF0000"/>
              </a:solidFill>
              <a:cs typeface="Arial" panose="020B0604020202020204"/>
            </a:endParaRP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1945" y="976630"/>
            <a:ext cx="3895725" cy="52959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4190" y="1106805"/>
            <a:ext cx="3660140" cy="348043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9445" y="976630"/>
            <a:ext cx="2771775" cy="53054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57150"/>
            <a:ext cx="10972800" cy="445135"/>
          </a:xfrm>
        </p:spPr>
        <p:txBody>
          <a:bodyPr lIns="91440" tIns="45720" rIns="91440" bIns="45720" anchor="ctr" anchorCtr="0"/>
          <a:lstStyle/>
          <a:p>
            <a:br>
              <a:rPr lang="en-US" altLang="en-GB" sz="2400" b="1" dirty="0">
                <a:solidFill>
                  <a:srgbClr val="FF0000"/>
                </a:solidFill>
                <a:cs typeface="Arial" panose="020B0604020202020204"/>
              </a:rPr>
            </a:br>
            <a:r>
              <a:rPr lang="en-US" altLang="en-GB" sz="2400" b="1" dirty="0">
                <a:solidFill>
                  <a:srgbClr val="FF0000"/>
                </a:solidFill>
                <a:cs typeface="Arial" panose="020B0604020202020204"/>
              </a:rPr>
              <a:t>MANUAL.vs.AUTOMATIC</a:t>
            </a:r>
            <a:endParaRPr lang="en-US" altLang="en-GB" sz="2400" b="1" dirty="0">
              <a:solidFill>
                <a:srgbClr val="FF0000"/>
              </a:solidFill>
              <a:cs typeface="Arial" panose="020B0604020202020204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47545" y="1160780"/>
            <a:ext cx="8855710" cy="43129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 b="1">
                <a:solidFill>
                  <a:srgbClr val="FF0000"/>
                </a:solidFill>
                <a:sym typeface="+mn-ea"/>
              </a:rPr>
              <a:t>DATASET LYSOSOMES(ORDER FOR CELL ID)</a:t>
            </a:r>
            <a:endParaRPr lang="en-US" altLang="en-GB" b="1">
              <a:solidFill>
                <a:srgbClr val="FF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2150" y="960120"/>
            <a:ext cx="8029575" cy="46291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3515" y="1048385"/>
            <a:ext cx="2628900" cy="10572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7995" y="2540000"/>
            <a:ext cx="1771650" cy="5238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79890" y="3575685"/>
            <a:ext cx="1771650" cy="1733550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90500"/>
            <a:ext cx="10972800" cy="582613"/>
          </a:xfrm>
        </p:spPr>
        <p:txBody>
          <a:bodyPr/>
          <a:p>
            <a:r>
              <a:rPr lang="en-US" altLang="en-GB" b="1">
                <a:solidFill>
                  <a:srgbClr val="FF0000"/>
                </a:solidFill>
              </a:rPr>
              <a:t>DATA ALL IMAGES</a:t>
            </a:r>
            <a:endParaRPr lang="en-US" altLang="en-GB" b="1">
              <a:solidFill>
                <a:srgbClr val="FF0000"/>
              </a:solidFill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1066800" y="5027930"/>
            <a:ext cx="9770745" cy="147637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p>
            <a:r>
              <a:rPr lang="en-US" altLang="en-GB" b="1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L:I use the image L3-1.</a:t>
            </a:r>
            <a:endParaRPr lang="en-US" altLang="en-GB" b="1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en-GB" b="1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0H: I use a average between 0H-1 and 0H-2.</a:t>
            </a:r>
            <a:endParaRPr lang="en-US" altLang="en-GB" b="1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en-GB" b="1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4H: I use a average between 4H-1 and 4H-2.</a:t>
            </a:r>
            <a:endParaRPr lang="en-US" altLang="en-GB" b="1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en-GB" b="1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6H: </a:t>
            </a:r>
            <a:r>
              <a:rPr lang="en-US" altLang="en-GB" b="1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I use a average between 6H-2 and 6H-3.</a:t>
            </a:r>
            <a:endParaRPr lang="en-US" altLang="en-GB" b="1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en-GB" b="1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12H: I use  the image 12H-3.</a:t>
            </a:r>
            <a:endParaRPr lang="en-US" altLang="en-GB" b="1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Down Arrow 6"/>
          <p:cNvSpPr/>
          <p:nvPr/>
        </p:nvSpPr>
        <p:spPr>
          <a:xfrm rot="20280000">
            <a:off x="1387475" y="2929890"/>
            <a:ext cx="292100" cy="2202815"/>
          </a:xfrm>
          <a:prstGeom prst="downArrow">
            <a:avLst/>
          </a:prstGeom>
          <a:solidFill>
            <a:srgbClr val="FF0000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50" y="1574165"/>
            <a:ext cx="4343400" cy="1590675"/>
          </a:xfrm>
          <a:prstGeom prst="rect">
            <a:avLst/>
          </a:prstGeom>
        </p:spPr>
      </p:pic>
      <p:graphicFrame>
        <p:nvGraphicFramePr>
          <p:cNvPr id="5" name="Chart 4"/>
          <p:cNvGraphicFramePr/>
          <p:nvPr/>
        </p:nvGraphicFramePr>
        <p:xfrm>
          <a:off x="4930775" y="998220"/>
          <a:ext cx="5907405" cy="33902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190500"/>
            <a:ext cx="10972800" cy="762000"/>
          </a:xfrm>
        </p:spPr>
        <p:txBody>
          <a:bodyPr lIns="91440" tIns="45720" rIns="91440" bIns="45720" anchor="ctr" anchorCtr="0"/>
          <a:lstStyle/>
          <a:p>
            <a:r>
              <a:rPr lang="en-US" altLang="en-GB" sz="2400" b="1" dirty="0">
                <a:solidFill>
                  <a:srgbClr val="FF0000"/>
                </a:solidFill>
                <a:cs typeface="Arial" panose="020B0604020202020204"/>
              </a:rPr>
              <a:t>MANUAL.vs.AUTOMATIC</a:t>
            </a:r>
            <a:endParaRPr lang="en-US" altLang="en-GB" b="1" dirty="0">
              <a:solidFill>
                <a:srgbClr val="FF0000"/>
              </a:solidFill>
              <a:cs typeface="Arial" panose="020B0604020202020204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69530" y="953135"/>
            <a:ext cx="3128010" cy="330009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6550" y="953135"/>
            <a:ext cx="3078480" cy="330009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090" y="952500"/>
            <a:ext cx="3058160" cy="3300730"/>
          </a:xfrm>
          <a:prstGeom prst="rect">
            <a:avLst/>
          </a:prstGeom>
        </p:spPr>
      </p:pic>
      <p:sp>
        <p:nvSpPr>
          <p:cNvPr id="6" name="Rectangles 5"/>
          <p:cNvSpPr/>
          <p:nvPr/>
        </p:nvSpPr>
        <p:spPr>
          <a:xfrm>
            <a:off x="8679180" y="4556760"/>
            <a:ext cx="1234440" cy="935355"/>
          </a:xfrm>
          <a:prstGeom prst="rect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altLang="zh-CN" sz="32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4</a:t>
            </a:r>
            <a:endParaRPr kumimoji="0" lang="en-GB" altLang="zh-CN" sz="3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7" name="Rectangles 6"/>
          <p:cNvSpPr/>
          <p:nvPr/>
        </p:nvSpPr>
        <p:spPr>
          <a:xfrm>
            <a:off x="4981575" y="4556760"/>
            <a:ext cx="1234440" cy="935355"/>
          </a:xfrm>
          <a:prstGeom prst="rect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altLang="zh-CN" sz="32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3</a:t>
            </a:r>
            <a:endParaRPr kumimoji="0" lang="en-GB" altLang="zh-CN" sz="3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8" name="Rectangles 7"/>
          <p:cNvSpPr/>
          <p:nvPr/>
        </p:nvSpPr>
        <p:spPr>
          <a:xfrm>
            <a:off x="1401445" y="4556760"/>
            <a:ext cx="1234440" cy="935355"/>
          </a:xfrm>
          <a:prstGeom prst="rect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altLang="zh-CN" sz="32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2</a:t>
            </a:r>
            <a:endParaRPr kumimoji="0" lang="en-GB" altLang="zh-CN" sz="3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190500"/>
            <a:ext cx="10972800" cy="762000"/>
          </a:xfrm>
        </p:spPr>
        <p:txBody>
          <a:bodyPr lIns="91440" tIns="45720" rIns="91440" bIns="45720" anchor="ctr" anchorCtr="0"/>
          <a:lstStyle/>
          <a:p>
            <a:r>
              <a:rPr lang="en-US" altLang="en-GB" sz="2400" b="1" dirty="0">
                <a:solidFill>
                  <a:srgbClr val="FF0000"/>
                </a:solidFill>
                <a:cs typeface="Arial" panose="020B0604020202020204"/>
              </a:rPr>
              <a:t>MANUAL.vs.AUTOMATIC</a:t>
            </a:r>
            <a:endParaRPr lang="en-US" altLang="en-GB" b="1" dirty="0">
              <a:solidFill>
                <a:srgbClr val="FF0000"/>
              </a:solidFill>
              <a:cs typeface="Arial" panose="020B0604020202020204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51635" y="1212850"/>
            <a:ext cx="4664075" cy="3759835"/>
          </a:xfrm>
          <a:prstGeom prst="rect">
            <a:avLst/>
          </a:prstGeom>
        </p:spPr>
      </p:pic>
      <p:sp>
        <p:nvSpPr>
          <p:cNvPr id="9" name="Rectangles 8"/>
          <p:cNvSpPr/>
          <p:nvPr/>
        </p:nvSpPr>
        <p:spPr>
          <a:xfrm>
            <a:off x="193040" y="952500"/>
            <a:ext cx="1234440" cy="935355"/>
          </a:xfrm>
          <a:prstGeom prst="rect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altLang="zh-CN" sz="32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4</a:t>
            </a:r>
            <a:endParaRPr kumimoji="0" lang="en-GB" altLang="zh-CN" sz="3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3505" y="1344295"/>
            <a:ext cx="5648325" cy="3705225"/>
          </a:xfrm>
          <a:prstGeom prst="rect">
            <a:avLst/>
          </a:prstGeom>
        </p:spPr>
      </p:pic>
      <p:sp>
        <p:nvSpPr>
          <p:cNvPr id="11" name="Oval 10"/>
          <p:cNvSpPr/>
          <p:nvPr/>
        </p:nvSpPr>
        <p:spPr>
          <a:xfrm>
            <a:off x="7893685" y="1783715"/>
            <a:ext cx="454660" cy="405765"/>
          </a:xfrm>
          <a:prstGeom prst="ellipse">
            <a:avLst/>
          </a:prstGeom>
          <a:solidFill>
            <a:srgbClr val="00B0F0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0</a:t>
            </a:r>
            <a:endParaRPr kumimoji="0" lang="en-GB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6805930" y="1664335"/>
            <a:ext cx="386715" cy="405765"/>
          </a:xfrm>
          <a:prstGeom prst="ellipse">
            <a:avLst/>
          </a:prstGeom>
          <a:solidFill>
            <a:srgbClr val="00B0F0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1</a:t>
            </a:r>
            <a:endParaRPr kumimoji="0" lang="en-GB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2570480" y="5233035"/>
            <a:ext cx="454660" cy="405765"/>
          </a:xfrm>
          <a:prstGeom prst="ellipse">
            <a:avLst/>
          </a:prstGeom>
          <a:solidFill>
            <a:srgbClr val="00B0F0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GB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8319135" y="2883535"/>
            <a:ext cx="453390" cy="32766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5</a:t>
            </a:r>
            <a:endParaRPr kumimoji="0" lang="en-GB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16" name="Text Box 15"/>
          <p:cNvSpPr txBox="1"/>
          <p:nvPr/>
        </p:nvSpPr>
        <p:spPr>
          <a:xfrm>
            <a:off x="3197225" y="5294630"/>
            <a:ext cx="31813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GB" altLang="en-US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OUTSIDE(ID lysosomes)</a:t>
            </a:r>
            <a:endParaRPr lang="en-GB" altLang="en-US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Oval 16"/>
          <p:cNvSpPr/>
          <p:nvPr/>
        </p:nvSpPr>
        <p:spPr>
          <a:xfrm>
            <a:off x="10419080" y="2555875"/>
            <a:ext cx="453390" cy="32766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6</a:t>
            </a:r>
            <a:endParaRPr kumimoji="0" lang="en-GB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18" name="Oval 17"/>
          <p:cNvSpPr/>
          <p:nvPr/>
        </p:nvSpPr>
        <p:spPr>
          <a:xfrm>
            <a:off x="9710420" y="2818765"/>
            <a:ext cx="453390" cy="32766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1</a:t>
            </a:r>
            <a:endParaRPr kumimoji="0" lang="en-GB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10946130" y="4025900"/>
            <a:ext cx="453390" cy="32766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8</a:t>
            </a:r>
            <a:endParaRPr kumimoji="0" lang="en-GB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20" name="Oval 19"/>
          <p:cNvSpPr/>
          <p:nvPr/>
        </p:nvSpPr>
        <p:spPr>
          <a:xfrm>
            <a:off x="9834880" y="4284345"/>
            <a:ext cx="453390" cy="32766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7</a:t>
            </a:r>
            <a:endParaRPr kumimoji="0" lang="en-GB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9257030" y="3956685"/>
            <a:ext cx="453390" cy="32766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10</a:t>
            </a:r>
            <a:endParaRPr kumimoji="0" lang="en-GB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8762365" y="4466590"/>
            <a:ext cx="453390" cy="32766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11</a:t>
            </a:r>
            <a:endParaRPr kumimoji="0" lang="en-GB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23" name="Oval 22"/>
          <p:cNvSpPr/>
          <p:nvPr/>
        </p:nvSpPr>
        <p:spPr>
          <a:xfrm>
            <a:off x="8177530" y="3834130"/>
            <a:ext cx="453390" cy="32766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9</a:t>
            </a:r>
            <a:endParaRPr kumimoji="0" lang="en-GB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24" name="Oval 23"/>
          <p:cNvSpPr/>
          <p:nvPr/>
        </p:nvSpPr>
        <p:spPr>
          <a:xfrm>
            <a:off x="7248525" y="3429000"/>
            <a:ext cx="453390" cy="32766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2</a:t>
            </a:r>
            <a:endParaRPr kumimoji="0" lang="en-GB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25" name="Oval 24"/>
          <p:cNvSpPr/>
          <p:nvPr/>
        </p:nvSpPr>
        <p:spPr>
          <a:xfrm>
            <a:off x="6539865" y="3956685"/>
            <a:ext cx="453390" cy="32766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4</a:t>
            </a:r>
            <a:endParaRPr kumimoji="0" lang="en-GB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26" name="Oval 25"/>
          <p:cNvSpPr/>
          <p:nvPr/>
        </p:nvSpPr>
        <p:spPr>
          <a:xfrm>
            <a:off x="7567930" y="4284345"/>
            <a:ext cx="453390" cy="32766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3</a:t>
            </a:r>
            <a:endParaRPr kumimoji="0" lang="en-GB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27" name="Oval 26"/>
          <p:cNvSpPr/>
          <p:nvPr/>
        </p:nvSpPr>
        <p:spPr>
          <a:xfrm>
            <a:off x="2571750" y="6065520"/>
            <a:ext cx="453390" cy="32766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GB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28" name="Text Box 27"/>
          <p:cNvSpPr txBox="1"/>
          <p:nvPr/>
        </p:nvSpPr>
        <p:spPr>
          <a:xfrm>
            <a:off x="3197225" y="5984875"/>
            <a:ext cx="28987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GB" altLang="en-US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INSIDE</a:t>
            </a:r>
            <a:r>
              <a:rPr lang="en-GB" altLang="en-US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(ID lysosomes)</a:t>
            </a:r>
            <a:endParaRPr lang="en-GB" altLang="en-US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190500"/>
            <a:ext cx="10972800" cy="762000"/>
          </a:xfrm>
        </p:spPr>
        <p:txBody>
          <a:bodyPr lIns="91440" tIns="45720" rIns="91440" bIns="45720" anchor="ctr" anchorCtr="0"/>
          <a:lstStyle/>
          <a:p>
            <a:r>
              <a:rPr lang="en-GB" altLang="en-US" b="1" dirty="0">
                <a:solidFill>
                  <a:srgbClr val="FF0000"/>
                </a:solidFill>
                <a:cs typeface="Arial" panose="020B0604020202020204"/>
              </a:rPr>
              <a:t>MANUAL.vs.AUTOMATIC</a:t>
            </a:r>
            <a:endParaRPr lang="en-GB" altLang="en-US" b="1" dirty="0">
              <a:solidFill>
                <a:srgbClr val="FF0000"/>
              </a:solidFill>
              <a:cs typeface="Arial" panose="020B0604020202020204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738235" y="757555"/>
            <a:ext cx="3042285" cy="30581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5525" y="3496310"/>
            <a:ext cx="3376930" cy="3455035"/>
          </a:xfrm>
          <a:prstGeom prst="rect">
            <a:avLst/>
          </a:prstGeom>
        </p:spPr>
      </p:pic>
      <p:sp>
        <p:nvSpPr>
          <p:cNvPr id="7" name="Rectangles 6"/>
          <p:cNvSpPr/>
          <p:nvPr/>
        </p:nvSpPr>
        <p:spPr>
          <a:xfrm>
            <a:off x="7411085" y="1819275"/>
            <a:ext cx="1234440" cy="935355"/>
          </a:xfrm>
          <a:prstGeom prst="rect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altLang="zh-CN" sz="32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2</a:t>
            </a:r>
            <a:endParaRPr kumimoji="0" lang="en-GB" altLang="zh-CN" sz="3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565" y="952500"/>
            <a:ext cx="5382260" cy="305879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9670" y="3815715"/>
            <a:ext cx="3574415" cy="2917190"/>
          </a:xfrm>
          <a:prstGeom prst="rect">
            <a:avLst/>
          </a:prstGeom>
        </p:spPr>
      </p:pic>
      <p:sp>
        <p:nvSpPr>
          <p:cNvPr id="12" name="Rectangles 11"/>
          <p:cNvSpPr/>
          <p:nvPr/>
        </p:nvSpPr>
        <p:spPr>
          <a:xfrm>
            <a:off x="5718175" y="1946275"/>
            <a:ext cx="1234440" cy="935355"/>
          </a:xfrm>
          <a:prstGeom prst="rect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altLang="zh-CN" sz="32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3</a:t>
            </a:r>
            <a:endParaRPr kumimoji="0" lang="en-GB" altLang="zh-CN" sz="3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27" name="Oval 26"/>
          <p:cNvSpPr/>
          <p:nvPr/>
        </p:nvSpPr>
        <p:spPr>
          <a:xfrm>
            <a:off x="4716780" y="4131310"/>
            <a:ext cx="453390" cy="32766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5</a:t>
            </a:r>
            <a:endParaRPr kumimoji="0" lang="en-GB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5264785" y="5059680"/>
            <a:ext cx="453390" cy="32766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7</a:t>
            </a:r>
            <a:endParaRPr kumimoji="0" lang="en-GB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4263390" y="4590415"/>
            <a:ext cx="453390" cy="32766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9</a:t>
            </a:r>
            <a:endParaRPr kumimoji="0" lang="en-GB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4811395" y="5737860"/>
            <a:ext cx="453390" cy="32766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4</a:t>
            </a:r>
            <a:endParaRPr kumimoji="0" lang="en-GB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17" name="Oval 16"/>
          <p:cNvSpPr/>
          <p:nvPr/>
        </p:nvSpPr>
        <p:spPr>
          <a:xfrm>
            <a:off x="2893060" y="4847590"/>
            <a:ext cx="453390" cy="32766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1</a:t>
            </a:r>
            <a:endParaRPr kumimoji="0" lang="en-GB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18" name="Oval 17"/>
          <p:cNvSpPr/>
          <p:nvPr/>
        </p:nvSpPr>
        <p:spPr>
          <a:xfrm>
            <a:off x="3376295" y="5471160"/>
            <a:ext cx="453390" cy="32766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8</a:t>
            </a:r>
            <a:endParaRPr kumimoji="0" lang="en-GB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2118360" y="5577205"/>
            <a:ext cx="453390" cy="32766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2</a:t>
            </a:r>
            <a:endParaRPr kumimoji="0" lang="en-GB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20" name="Oval 19"/>
          <p:cNvSpPr/>
          <p:nvPr/>
        </p:nvSpPr>
        <p:spPr>
          <a:xfrm>
            <a:off x="2439670" y="6077585"/>
            <a:ext cx="453390" cy="32766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6</a:t>
            </a:r>
            <a:endParaRPr kumimoji="0" lang="en-GB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3647440" y="6152515"/>
            <a:ext cx="453390" cy="32766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3</a:t>
            </a:r>
            <a:endParaRPr kumimoji="0" lang="en-GB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23" name="Oval 22"/>
          <p:cNvSpPr/>
          <p:nvPr/>
        </p:nvSpPr>
        <p:spPr>
          <a:xfrm>
            <a:off x="9429750" y="3815715"/>
            <a:ext cx="453390" cy="32766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2</a:t>
            </a:r>
            <a:endParaRPr kumimoji="0" lang="en-GB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24" name="Oval 23"/>
          <p:cNvSpPr/>
          <p:nvPr/>
        </p:nvSpPr>
        <p:spPr>
          <a:xfrm>
            <a:off x="10434955" y="3803650"/>
            <a:ext cx="453390" cy="32766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4</a:t>
            </a:r>
            <a:endParaRPr kumimoji="0" lang="en-GB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25" name="Oval 24"/>
          <p:cNvSpPr/>
          <p:nvPr/>
        </p:nvSpPr>
        <p:spPr>
          <a:xfrm>
            <a:off x="9305290" y="5904865"/>
            <a:ext cx="453390" cy="32766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5</a:t>
            </a:r>
            <a:endParaRPr kumimoji="0" lang="en-GB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26" name="Oval 25"/>
          <p:cNvSpPr/>
          <p:nvPr/>
        </p:nvSpPr>
        <p:spPr>
          <a:xfrm>
            <a:off x="10033000" y="6480175"/>
            <a:ext cx="453390" cy="32766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1</a:t>
            </a:r>
            <a:endParaRPr kumimoji="0" lang="en-GB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28" name="Oval 27"/>
          <p:cNvSpPr/>
          <p:nvPr/>
        </p:nvSpPr>
        <p:spPr>
          <a:xfrm>
            <a:off x="10665460" y="5577205"/>
            <a:ext cx="453390" cy="32766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3</a:t>
            </a:r>
            <a:endParaRPr kumimoji="0" lang="en-GB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MEDIACOVER_FLAG" val="1"/>
  <p:tag name="KSO_WM_UNIT_MEDIACOVER_BTN_STATE" val="1"/>
</p:tagLst>
</file>

<file path=ppt/tags/tag10.xml><?xml version="1.0" encoding="utf-8"?>
<p:tagLst xmlns:p="http://schemas.openxmlformats.org/presentationml/2006/main">
  <p:tag name="TABLE_ENDDRAG_ORIGIN_RECT" val="471*271"/>
  <p:tag name="TABLE_ENDDRAG_RECT" val="8*72*471*271"/>
</p:tagLst>
</file>

<file path=ppt/tags/tag11.xml><?xml version="1.0" encoding="utf-8"?>
<p:tagLst xmlns:p="http://schemas.openxmlformats.org/presentationml/2006/main">
  <p:tag name="TABLE_ENDDRAG_ORIGIN_RECT" val="442*425"/>
  <p:tag name="TABLE_ENDDRAG_RECT" val="249*79*442*426"/>
</p:tagLst>
</file>

<file path=ppt/tags/tag12.xml><?xml version="1.0" encoding="utf-8"?>
<p:tagLst xmlns:p="http://schemas.openxmlformats.org/presentationml/2006/main">
  <p:tag name="TABLE_ENDDRAG_ORIGIN_RECT" val="471*271"/>
  <p:tag name="TABLE_ENDDRAG_RECT" val="8*72*471*271"/>
</p:tagLst>
</file>

<file path=ppt/tags/tag13.xml><?xml version="1.0" encoding="utf-8"?>
<p:tagLst xmlns:p="http://schemas.openxmlformats.org/presentationml/2006/main">
  <p:tag name="TABLE_ENDDRAG_ORIGIN_RECT" val="442*425"/>
  <p:tag name="TABLE_ENDDRAG_RECT" val="249*79*442*426"/>
</p:tagLst>
</file>

<file path=ppt/tags/tag14.xml><?xml version="1.0" encoding="utf-8"?>
<p:tagLst xmlns:p="http://schemas.openxmlformats.org/presentationml/2006/main">
  <p:tag name="KSO_WM_MEDIACOVER_FLAG" val="1"/>
  <p:tag name="KSO_WM_UNIT_MEDIACOVER_BTN_STATE" val="1"/>
</p:tagLst>
</file>

<file path=ppt/tags/tag15.xml><?xml version="1.0" encoding="utf-8"?>
<p:tagLst xmlns:p="http://schemas.openxmlformats.org/presentationml/2006/main">
  <p:tag name="KSO_WM_MEDIACOVER_FLAG" val="1"/>
  <p:tag name="KSO_WM_UNIT_MEDIACOVER_BTN_STATE" val="1"/>
</p:tagLst>
</file>

<file path=ppt/tags/tag16.xml><?xml version="1.0" encoding="utf-8"?>
<p:tagLst xmlns:p="http://schemas.openxmlformats.org/presentationml/2006/main">
  <p:tag name="TABLE_ENDDRAG_ORIGIN_RECT" val="487*180"/>
  <p:tag name="TABLE_ENDDRAG_RECT" val="472*133*487*180"/>
</p:tagLst>
</file>

<file path=ppt/tags/tag17.xml><?xml version="1.0" encoding="utf-8"?>
<p:tagLst xmlns:p="http://schemas.openxmlformats.org/presentationml/2006/main">
  <p:tag name="KSO_WM_MEDIACOVER_FLAG" val="1"/>
  <p:tag name="KSO_WM_UNIT_MEDIACOVER_BTN_STATE" val="1"/>
</p:tagLst>
</file>

<file path=ppt/tags/tag2.xml><?xml version="1.0" encoding="utf-8"?>
<p:tagLst xmlns:p="http://schemas.openxmlformats.org/presentationml/2006/main">
  <p:tag name="TABLE_ENDDRAG_ORIGIN_RECT" val="331*493"/>
  <p:tag name="TABLE_ENDDRAG_RECT" val="463*77*331*493"/>
</p:tagLst>
</file>

<file path=ppt/tags/tag3.xml><?xml version="1.0" encoding="utf-8"?>
<p:tagLst xmlns:p="http://schemas.openxmlformats.org/presentationml/2006/main">
  <p:tag name="KSO_WM_MEDIACOVER_FLAG" val="1"/>
  <p:tag name="KSO_WM_UNIT_MEDIACOVER_BTN_STATE" val="1"/>
</p:tagLst>
</file>

<file path=ppt/tags/tag4.xml><?xml version="1.0" encoding="utf-8"?>
<p:tagLst xmlns:p="http://schemas.openxmlformats.org/presentationml/2006/main">
  <p:tag name="TABLE_ENDDRAG_ORIGIN_RECT" val="331*493"/>
  <p:tag name="TABLE_ENDDRAG_RECT" val="463*77*331*493"/>
</p:tagLst>
</file>

<file path=ppt/tags/tag5.xml><?xml version="1.0" encoding="utf-8"?>
<p:tagLst xmlns:p="http://schemas.openxmlformats.org/presentationml/2006/main">
  <p:tag name="KSO_WM_MEDIACOVER_FLAG" val="1"/>
  <p:tag name="KSO_WM_UNIT_MEDIACOVER_BTN_STATE" val="1"/>
</p:tagLst>
</file>

<file path=ppt/tags/tag6.xml><?xml version="1.0" encoding="utf-8"?>
<p:tagLst xmlns:p="http://schemas.openxmlformats.org/presentationml/2006/main">
  <p:tag name="TABLE_ENDDRAG_ORIGIN_RECT" val="442*425"/>
  <p:tag name="TABLE_ENDDRAG_RECT" val="249*79*442*426"/>
</p:tagLst>
</file>

<file path=ppt/tags/tag7.xml><?xml version="1.0" encoding="utf-8"?>
<p:tagLst xmlns:p="http://schemas.openxmlformats.org/presentationml/2006/main">
  <p:tag name="KSO_WM_MEDIACOVER_FLAG" val="1"/>
  <p:tag name="KSO_WM_UNIT_MEDIACOVER_BTN_STATE" val="1"/>
</p:tagLst>
</file>

<file path=ppt/tags/tag8.xml><?xml version="1.0" encoding="utf-8"?>
<p:tagLst xmlns:p="http://schemas.openxmlformats.org/presentationml/2006/main">
  <p:tag name="TABLE_ENDDRAG_ORIGIN_RECT" val="407*462"/>
  <p:tag name="TABLE_ENDDRAG_RECT" val="249*90*407*462"/>
</p:tagLst>
</file>

<file path=ppt/tags/tag9.xml><?xml version="1.0" encoding="utf-8"?>
<p:tagLst xmlns:p="http://schemas.openxmlformats.org/presentationml/2006/main">
  <p:tag name="KSO_WM_MEDIACOVER_FLAG" val="1"/>
  <p:tag name="KSO_WM_UNIT_MEDIACOVER_BTN_STATE" val="1"/>
</p:tagLst>
</file>

<file path=ppt/theme/theme1.xml><?xml version="1.0" encoding="utf-8"?>
<a:theme xmlns:a="http://schemas.openxmlformats.org/drawingml/2006/main" name="1_Green Color">
  <a:themeElements>
    <a:clrScheme name="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9900"/>
      </a:accent1>
      <a:accent2>
        <a:srgbClr val="99CC00"/>
      </a:accent2>
      <a:accent3>
        <a:srgbClr val="FFFFFF"/>
      </a:accent3>
      <a:accent4>
        <a:srgbClr val="000000"/>
      </a:accent4>
      <a:accent5>
        <a:srgbClr val="AACAAA"/>
      </a:accent5>
      <a:accent6>
        <a:srgbClr val="8AB900"/>
      </a:accent6>
      <a:hlink>
        <a:srgbClr val="002060"/>
      </a:hlink>
      <a:folHlink>
        <a:srgbClr val="996600"/>
      </a:folHlink>
    </a:clrScheme>
    <a:fontScheme name="Green Color">
      <a:majorFont>
        <a:latin typeface="Arial"/>
        <a:ea typeface="SimSun"/>
        <a:cs typeface=""/>
      </a:majorFont>
      <a:minorFont>
        <a:latin typeface="Arial"/>
        <a:ea typeface="SimSun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accent2"/>
            </a:gs>
          </a:gsLst>
          <a:lin ang="5400000" scaled="1"/>
        </a:gra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SimSun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accent2"/>
            </a:gs>
          </a:gsLst>
          <a:lin ang="5400000" scaled="1"/>
        </a:gra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SimSun" panose="02010600030101010101" pitchFamily="2" charset="-122"/>
          </a:defRPr>
        </a:defPPr>
      </a:lstStyle>
    </a:lnDef>
  </a:objectDefaults>
  <a:extraClrSchemeLst>
    <a:extraClrScheme>
      <a:clrScheme name="Green Color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reen Color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reen Color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reen Color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reen Color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reen Color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reen Color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reen Color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reen Color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reen Color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reen Color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reen Color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reen Color 13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9900"/>
        </a:accent1>
        <a:accent2>
          <a:srgbClr val="99CC00"/>
        </a:accent2>
        <a:accent3>
          <a:srgbClr val="FFFFFF"/>
        </a:accent3>
        <a:accent4>
          <a:srgbClr val="000000"/>
        </a:accent4>
        <a:accent5>
          <a:srgbClr val="AACAAA"/>
        </a:accent5>
        <a:accent6>
          <a:srgbClr val="8AB900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4859</Words>
  <Application>WPS Presentation</Application>
  <PresentationFormat>Panorámica</PresentationFormat>
  <Paragraphs>1511</Paragraphs>
  <Slides>67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67</vt:i4>
      </vt:variant>
    </vt:vector>
  </HeadingPairs>
  <TitlesOfParts>
    <vt:vector size="76" baseType="lpstr">
      <vt:lpstr>Arial</vt:lpstr>
      <vt:lpstr>SimSun</vt:lpstr>
      <vt:lpstr>Wingdings</vt:lpstr>
      <vt:lpstr>Wingdings</vt:lpstr>
      <vt:lpstr>Arial</vt:lpstr>
      <vt:lpstr>Microsoft YaHei</vt:lpstr>
      <vt:lpstr>Arial Unicode MS</vt:lpstr>
      <vt:lpstr>Calibri</vt:lpstr>
      <vt:lpstr>1_Green Color</vt:lpstr>
      <vt:lpstr>PowerPoint 演示文稿</vt:lpstr>
      <vt:lpstr>LAST MEETING</vt:lpstr>
      <vt:lpstr>FILES</vt:lpstr>
      <vt:lpstr>40A_UAS-TMEM1923x-HA x 71G10 40A MARCM_L3_1_Airy_010724</vt:lpstr>
      <vt:lpstr>DETECTION VIDEO</vt:lpstr>
      <vt:lpstr>SEGMENTATION</vt:lpstr>
      <vt:lpstr>MANUAL.vs.AUTOMATIC</vt:lpstr>
      <vt:lpstr>MANUAL.vs.AUTOMATIC</vt:lpstr>
      <vt:lpstr>MANUAL.vs.AUTOMATIC</vt:lpstr>
      <vt:lpstr>MANUAL.vs.AUTOMATIC</vt:lpstr>
      <vt:lpstr>DATASET LYSOSOMES(ORDER FOR CELL ID)</vt:lpstr>
      <vt:lpstr>Airy scan_40A_UAS-TMEM-HA_CB_0h_1_051222 </vt:lpstr>
      <vt:lpstr>DETECTION VIDEO</vt:lpstr>
      <vt:lpstr>SEGMENTATION</vt:lpstr>
      <vt:lpstr>METRICS</vt:lpstr>
      <vt:lpstr>METRICS</vt:lpstr>
      <vt:lpstr>MANUAL.vs.AUTOMATIC</vt:lpstr>
      <vt:lpstr>MANUAL.vs.AUTOMATIC</vt:lpstr>
      <vt:lpstr>MANUAL.vs.AUTOMATIC</vt:lpstr>
      <vt:lpstr>MANUAL.vs.AUTOMATIC</vt:lpstr>
      <vt:lpstr>DATASETS</vt:lpstr>
      <vt:lpstr>Airy scan_40A_UAS-TMEM-HA_CB_0h_2_051222</vt:lpstr>
      <vt:lpstr>DETECTION VIDEO</vt:lpstr>
      <vt:lpstr>SEGMENTATION</vt:lpstr>
      <vt:lpstr>MANUAL.vs.AUTOMATIC</vt:lpstr>
      <vt:lpstr>MANUAL.vs.AUTOMATIC</vt:lpstr>
      <vt:lpstr>DATASET LYSOSOMES(ORDER FOR CELL ID)</vt:lpstr>
      <vt:lpstr>Airy scan_40A_UAS-TMEM-HA_CB_4h_1_051222</vt:lpstr>
      <vt:lpstr>DETECTION VIDEO</vt:lpstr>
      <vt:lpstr>SEGMENTATION</vt:lpstr>
      <vt:lpstr>METRICS</vt:lpstr>
      <vt:lpstr>MANUAL.vs.AUTOMATIC</vt:lpstr>
      <vt:lpstr>MANUAL.vs.AUTOMATIC</vt:lpstr>
      <vt:lpstr>DATASETS</vt:lpstr>
      <vt:lpstr>Airy scan_40A_UAS-TMEM-HA_CB_4h_2_051222</vt:lpstr>
      <vt:lpstr>DETECTION VIDEO</vt:lpstr>
      <vt:lpstr>SEGMENTATION</vt:lpstr>
      <vt:lpstr>METRICS</vt:lpstr>
      <vt:lpstr>MANUAL.vs.AUTOMATIC</vt:lpstr>
      <vt:lpstr>MANUAL.vs.AUTOMATIC</vt:lpstr>
      <vt:lpstr>MANUAL.vs.AUTOMATIC</vt:lpstr>
      <vt:lpstr>DATASETS</vt:lpstr>
      <vt:lpstr>Airy scan_40A_UAS-TMEM-HA_CB_4h_2_051222</vt:lpstr>
      <vt:lpstr>SEGMENTATION</vt:lpstr>
      <vt:lpstr>PowerPoint 演示文稿</vt:lpstr>
      <vt:lpstr>MANUAL.vs.AUTOMATIC</vt:lpstr>
      <vt:lpstr>MANUAL.vs.AUTOMATIC</vt:lpstr>
      <vt:lpstr>MANUAL.vs.AUTOMATIC</vt:lpstr>
      <vt:lpstr>MANUAL.vs.AUTOMATIC</vt:lpstr>
      <vt:lpstr>DATASET LYSOSOMES(ORDER FOR CELL ID)</vt:lpstr>
      <vt:lpstr>TMEM-HA 6h CB airy_3_170722</vt:lpstr>
      <vt:lpstr>DETECTION VIDEO</vt:lpstr>
      <vt:lpstr>SEGMENTATION</vt:lpstr>
      <vt:lpstr>MANUAL.vs.AUTOMATIC</vt:lpstr>
      <vt:lpstr>MANUAL.vs.AUTOMATIC</vt:lpstr>
      <vt:lpstr>DATASET LYSOSOMES(ORDER FOR CELL ID)</vt:lpstr>
      <vt:lpstr>40A_UAS-TMEM192-3xHA x 40A 71G10 MARCM_around 12h - for quantification_4 Airy-CBs_300425</vt:lpstr>
      <vt:lpstr>DETECTION VIDEO</vt:lpstr>
      <vt:lpstr>SEGMENTATION</vt:lpstr>
      <vt:lpstr>MANUAL.vs.AUTOMATIC + DATASET LYSOSOMES</vt:lpstr>
      <vt:lpstr>40A_UAS-TMEM192-3xHA x 40A 71G10 MARCM_around 12h - for quantification_3 Airy-CBs_300425</vt:lpstr>
      <vt:lpstr>DETECTION VIDEO</vt:lpstr>
      <vt:lpstr> SEGMENTATION</vt:lpstr>
      <vt:lpstr> MANUAL.vs.AUTOMATIC</vt:lpstr>
      <vt:lpstr> MANUAL.vs.AUTOMATIC</vt:lpstr>
      <vt:lpstr>DATASET LYSOSOMES(ORDER FOR CELL ID)</vt:lpstr>
      <vt:lpstr>DATA ALL IMAGES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Nahuel-Hernan Ramos</dc:creator>
  <cp:lastModifiedBy>nahue</cp:lastModifiedBy>
  <cp:revision>793</cp:revision>
  <dcterms:created xsi:type="dcterms:W3CDTF">2024-11-18T13:41:00Z</dcterms:created>
  <dcterms:modified xsi:type="dcterms:W3CDTF">2025-12-03T16:03:07Z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176DB2C446424F86A31C917C84C62E6D_13</vt:lpwstr>
  </property>
  <property fmtid="{D5CDD505-2E9C-101B-9397-08002B2CF9AE}" pid="3" name="KSOProductBuildVer">
    <vt:lpwstr>2057-12.2.0.23155</vt:lpwstr>
  </property>
</Properties>
</file>